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drawings/drawing2.xml" ContentType="application/vnd.openxmlformats-officedocument.drawingml.chartshapes+xml"/>
  <Override PartName="/ppt/drawings/drawing3.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1.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style11.xml" ContentType="application/vnd.ms-office.chartstyle+xml"/>
  <Override PartName="/ppt/charts/chart7.xml" ContentType="application/vnd.openxmlformats-officedocument.drawingml.chart+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style7.xml" ContentType="application/vnd.ms-office.chartstyle+xml"/>
  <Override PartName="/ppt/charts/colors7.xml" ContentType="application/vnd.ms-office.chartcolorstyle+xml"/>
  <Override PartName="/ppt/charts/colors11.xml" ContentType="application/vnd.ms-office.chartcolorstyle+xml"/>
  <Override PartName="/ppt/charts/colors13.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chart9.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authors.xml" ContentType="application/vnd.ms-powerpoint.author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1.xml" ContentType="application/vnd.openxmlformats-officedocument.theme+xml"/>
  <Override PartName="/ppt/charts/style13.xml" ContentType="application/vnd.ms-office.chartstyle+xml"/>
  <Override PartName="/ppt/charts/chart12.xml" ContentType="application/vnd.openxmlformats-officedocument.drawingml.chart+xml"/>
  <Override PartName="/ppt/charts/style12.xml" ContentType="application/vnd.ms-office.chart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olors12.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219.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21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revisionInfo.xml" ContentType="application/vnd.ms-powerpoint.revisioninfo+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1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38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95" r:id="rId3"/>
    <p:sldId id="297" r:id="rId4"/>
    <p:sldId id="303" r:id="rId5"/>
    <p:sldId id="356" r:id="rId6"/>
    <p:sldId id="357" r:id="rId7"/>
    <p:sldId id="302" r:id="rId8"/>
    <p:sldId id="298" r:id="rId9"/>
    <p:sldId id="426" r:id="rId10"/>
    <p:sldId id="425" r:id="rId11"/>
    <p:sldId id="427" r:id="rId12"/>
    <p:sldId id="311" r:id="rId13"/>
    <p:sldId id="257" r:id="rId14"/>
    <p:sldId id="428" r:id="rId15"/>
    <p:sldId id="280" r:id="rId16"/>
    <p:sldId id="364" r:id="rId17"/>
    <p:sldId id="361" r:id="rId18"/>
    <p:sldId id="312" r:id="rId19"/>
    <p:sldId id="288" r:id="rId20"/>
    <p:sldId id="366" r:id="rId21"/>
    <p:sldId id="367" r:id="rId22"/>
    <p:sldId id="368" r:id="rId23"/>
    <p:sldId id="375" r:id="rId24"/>
    <p:sldId id="369" r:id="rId25"/>
    <p:sldId id="370" r:id="rId26"/>
    <p:sldId id="371" r:id="rId27"/>
    <p:sldId id="390" r:id="rId28"/>
    <p:sldId id="391" r:id="rId29"/>
    <p:sldId id="392" r:id="rId30"/>
    <p:sldId id="393" r:id="rId31"/>
    <p:sldId id="394" r:id="rId32"/>
    <p:sldId id="395" r:id="rId33"/>
    <p:sldId id="396" r:id="rId34"/>
    <p:sldId id="397" r:id="rId35"/>
    <p:sldId id="398" r:id="rId36"/>
    <p:sldId id="399" r:id="rId37"/>
    <p:sldId id="372" r:id="rId38"/>
    <p:sldId id="345" r:id="rId39"/>
    <p:sldId id="258" r:id="rId40"/>
    <p:sldId id="287" r:id="rId41"/>
    <p:sldId id="350" r:id="rId42"/>
    <p:sldId id="373" r:id="rId43"/>
    <p:sldId id="330" r:id="rId44"/>
    <p:sldId id="331" r:id="rId45"/>
    <p:sldId id="328" r:id="rId46"/>
    <p:sldId id="271" r:id="rId47"/>
    <p:sldId id="308" r:id="rId48"/>
    <p:sldId id="272" r:id="rId49"/>
    <p:sldId id="309" r:id="rId50"/>
    <p:sldId id="260" r:id="rId51"/>
    <p:sldId id="289" r:id="rId52"/>
    <p:sldId id="351" r:id="rId53"/>
    <p:sldId id="261" r:id="rId54"/>
    <p:sldId id="290" r:id="rId55"/>
    <p:sldId id="273" r:id="rId56"/>
    <p:sldId id="310" r:id="rId57"/>
    <p:sldId id="374" r:id="rId58"/>
    <p:sldId id="263" r:id="rId59"/>
    <p:sldId id="292" r:id="rId60"/>
    <p:sldId id="352" r:id="rId61"/>
    <p:sldId id="343" r:id="rId62"/>
    <p:sldId id="381" r:id="rId63"/>
    <p:sldId id="382" r:id="rId64"/>
    <p:sldId id="383" r:id="rId65"/>
    <p:sldId id="384" r:id="rId66"/>
    <p:sldId id="385" r:id="rId67"/>
    <p:sldId id="403" r:id="rId68"/>
    <p:sldId id="405" r:id="rId69"/>
    <p:sldId id="406" r:id="rId70"/>
    <p:sldId id="409" r:id="rId71"/>
    <p:sldId id="376" r:id="rId72"/>
    <p:sldId id="270" r:id="rId73"/>
    <p:sldId id="306" r:id="rId74"/>
    <p:sldId id="307" r:id="rId75"/>
    <p:sldId id="401" r:id="rId76"/>
    <p:sldId id="332" r:id="rId77"/>
    <p:sldId id="402" r:id="rId78"/>
    <p:sldId id="429" r:id="rId79"/>
    <p:sldId id="284" r:id="rId80"/>
    <p:sldId id="408" r:id="rId81"/>
    <p:sldId id="410" r:id="rId82"/>
    <p:sldId id="407" r:id="rId83"/>
    <p:sldId id="282" r:id="rId84"/>
    <p:sldId id="318" r:id="rId85"/>
    <p:sldId id="316" r:id="rId86"/>
    <p:sldId id="404" r:id="rId87"/>
    <p:sldId id="386" r:id="rId88"/>
    <p:sldId id="418" r:id="rId89"/>
    <p:sldId id="419" r:id="rId90"/>
    <p:sldId id="413" r:id="rId91"/>
    <p:sldId id="315" r:id="rId92"/>
    <p:sldId id="348" r:id="rId93"/>
    <p:sldId id="387" r:id="rId94"/>
    <p:sldId id="266" r:id="rId95"/>
    <p:sldId id="314" r:id="rId96"/>
    <p:sldId id="319" r:id="rId97"/>
    <p:sldId id="283" r:id="rId98"/>
    <p:sldId id="296" r:id="rId99"/>
    <p:sldId id="344" r:id="rId100"/>
    <p:sldId id="346" r:id="rId101"/>
    <p:sldId id="347" r:id="rId102"/>
    <p:sldId id="358" r:id="rId103"/>
    <p:sldId id="421" r:id="rId104"/>
    <p:sldId id="422" r:id="rId105"/>
    <p:sldId id="360" r:id="rId106"/>
    <p:sldId id="359" r:id="rId107"/>
    <p:sldId id="424" r:id="rId10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5E906-3B95-4884-10D9-48943F3D1A79}" name="Sophie Michaud" initials="SM" userId="Sophie Michau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A79"/>
    <a:srgbClr val="FF3399"/>
    <a:srgbClr val="A8CCC2"/>
    <a:srgbClr val="FFFFFF"/>
    <a:srgbClr val="FF0066"/>
    <a:srgbClr val="FFFFCC"/>
    <a:srgbClr val="FFCCFF"/>
    <a:srgbClr val="C6F2F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D8BCC-803A-4F11-956F-2C6055493494}" v="112" dt="2024-05-23T20:32:36.561"/>
    <p1510:client id="{A716E4B1-BF6B-480A-9031-348EA7810FD7}" v="46" dt="2024-05-24T19:23:46.13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32" autoAdjust="0"/>
    <p:restoredTop sz="94660"/>
  </p:normalViewPr>
  <p:slideViewPr>
    <p:cSldViewPr snapToGrid="0">
      <p:cViewPr varScale="1">
        <p:scale>
          <a:sx n="83" d="100"/>
          <a:sy n="83" d="100"/>
        </p:scale>
        <p:origin x="16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3.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115"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ophi\OneDrive\Desktop\Excel_pour_sophie%20(2)avec%20graphiqu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b="1" dirty="0"/>
              <a:t>Les modifications à votre aménagement ont-elles eu un impact sur…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Aménagement!$A$14:$A$16</c:f>
              <c:strCache>
                <c:ptCount val="3"/>
                <c:pt idx="0">
                  <c:v>Le groupe en général</c:v>
                </c:pt>
                <c:pt idx="1">
                  <c:v>Plusieurs enfants qui avaient moins d’intérêt</c:v>
                </c:pt>
                <c:pt idx="2">
                  <c:v>Un enfant qui avait moins d’intérêt</c:v>
                </c:pt>
              </c:strCache>
            </c:strRef>
          </c:cat>
          <c:val>
            <c:numRef>
              <c:f>Aménagement!$B$14:$B$16</c:f>
              <c:numCache>
                <c:formatCode>0%</c:formatCode>
                <c:ptCount val="3"/>
                <c:pt idx="0">
                  <c:v>0.8</c:v>
                </c:pt>
                <c:pt idx="1">
                  <c:v>0.6</c:v>
                </c:pt>
                <c:pt idx="2">
                  <c:v>0.2</c:v>
                </c:pt>
              </c:numCache>
            </c:numRef>
          </c:val>
          <c:extLst>
            <c:ext xmlns:c16="http://schemas.microsoft.com/office/drawing/2014/chart" uri="{C3380CC4-5D6E-409C-BE32-E72D297353CC}">
              <c16:uniqueId val="{00000000-2D9C-441E-8BBC-102D55B59EF7}"/>
            </c:ext>
          </c:extLst>
        </c:ser>
        <c:dLbls>
          <c:dLblPos val="inEnd"/>
          <c:showLegendKey val="0"/>
          <c:showVal val="1"/>
          <c:showCatName val="0"/>
          <c:showSerName val="0"/>
          <c:showPercent val="0"/>
          <c:showBubbleSize val="0"/>
        </c:dLbls>
        <c:gapWidth val="65"/>
        <c:axId val="1363562656"/>
        <c:axId val="1363563136"/>
      </c:barChart>
      <c:catAx>
        <c:axId val="1363562656"/>
        <c:scaling>
          <c:orientation val="minMax"/>
        </c:scaling>
        <c:delete val="0"/>
        <c:axPos val="b"/>
        <c:numFmt formatCode="General" sourceLinked="1"/>
        <c:majorTickMark val="none"/>
        <c:minorTickMark val="none"/>
        <c:tickLblPos val="nextTo"/>
        <c:spPr>
          <a:solidFill>
            <a:srgbClr val="FFFFCC"/>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fr-FR"/>
          </a:p>
        </c:txPr>
        <c:crossAx val="1363563136"/>
        <c:crosses val="autoZero"/>
        <c:auto val="1"/>
        <c:lblAlgn val="ctr"/>
        <c:lblOffset val="100"/>
        <c:noMultiLvlLbl val="0"/>
      </c:catAx>
      <c:valAx>
        <c:axId val="13635631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6356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dirty="0"/>
              <a:t>L’utilisation des objets, marionnettes, toutous, etc. Lors de vos animations de lecture </a:t>
            </a:r>
          </a:p>
        </c:rich>
      </c:tx>
      <c:layout>
        <c:manualLayout>
          <c:xMode val="edge"/>
          <c:yMode val="edge"/>
          <c:x val="0.14304340525135026"/>
          <c:y val="9.0946377335333305E-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Diversification!$B$72</c:f>
              <c:strCache>
                <c:ptCount val="1"/>
                <c:pt idx="0">
                  <c:v>Avant le recherche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Diversification!$A$73:$A$78</c:f>
              <c:strCache>
                <c:ptCount val="6"/>
                <c:pt idx="0">
                  <c:v>Marionnettes</c:v>
                </c:pt>
                <c:pt idx="1">
                  <c:v>Marottes</c:v>
                </c:pt>
                <c:pt idx="2">
                  <c:v>Toutous</c:v>
                </c:pt>
                <c:pt idx="3">
                  <c:v>Poupées</c:v>
                </c:pt>
                <c:pt idx="4">
                  <c:v>Objets</c:v>
                </c:pt>
                <c:pt idx="5">
                  <c:v>Autres</c:v>
                </c:pt>
              </c:strCache>
            </c:strRef>
          </c:cat>
          <c:val>
            <c:numRef>
              <c:f>Diversification!$B$73:$B$78</c:f>
              <c:numCache>
                <c:formatCode>General</c:formatCode>
                <c:ptCount val="6"/>
                <c:pt idx="0">
                  <c:v>1</c:v>
                </c:pt>
                <c:pt idx="1">
                  <c:v>1</c:v>
                </c:pt>
                <c:pt idx="2">
                  <c:v>1</c:v>
                </c:pt>
                <c:pt idx="3">
                  <c:v>0</c:v>
                </c:pt>
                <c:pt idx="4">
                  <c:v>0</c:v>
                </c:pt>
                <c:pt idx="5">
                  <c:v>0</c:v>
                </c:pt>
              </c:numCache>
            </c:numRef>
          </c:val>
          <c:extLst>
            <c:ext xmlns:c16="http://schemas.microsoft.com/office/drawing/2014/chart" uri="{C3380CC4-5D6E-409C-BE32-E72D297353CC}">
              <c16:uniqueId val="{00000000-B47D-4C3D-804A-5D71D9B0BD9E}"/>
            </c:ext>
          </c:extLst>
        </c:ser>
        <c:ser>
          <c:idx val="1"/>
          <c:order val="1"/>
          <c:tx>
            <c:strRef>
              <c:f>Diversification!$C$72</c:f>
              <c:strCache>
                <c:ptCount val="1"/>
                <c:pt idx="0">
                  <c:v>Après la recherche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Diversification!$A$73:$A$78</c:f>
              <c:strCache>
                <c:ptCount val="6"/>
                <c:pt idx="0">
                  <c:v>Marionnettes</c:v>
                </c:pt>
                <c:pt idx="1">
                  <c:v>Marottes</c:v>
                </c:pt>
                <c:pt idx="2">
                  <c:v>Toutous</c:v>
                </c:pt>
                <c:pt idx="3">
                  <c:v>Poupées</c:v>
                </c:pt>
                <c:pt idx="4">
                  <c:v>Objets</c:v>
                </c:pt>
                <c:pt idx="5">
                  <c:v>Autres</c:v>
                </c:pt>
              </c:strCache>
            </c:strRef>
          </c:cat>
          <c:val>
            <c:numRef>
              <c:f>Diversification!$C$73:$C$78</c:f>
              <c:numCache>
                <c:formatCode>General</c:formatCode>
                <c:ptCount val="6"/>
                <c:pt idx="0">
                  <c:v>1</c:v>
                </c:pt>
                <c:pt idx="1">
                  <c:v>3</c:v>
                </c:pt>
                <c:pt idx="2">
                  <c:v>3</c:v>
                </c:pt>
                <c:pt idx="3">
                  <c:v>0</c:v>
                </c:pt>
                <c:pt idx="4">
                  <c:v>3</c:v>
                </c:pt>
                <c:pt idx="5">
                  <c:v>1</c:v>
                </c:pt>
              </c:numCache>
            </c:numRef>
          </c:val>
          <c:extLst>
            <c:ext xmlns:c16="http://schemas.microsoft.com/office/drawing/2014/chart" uri="{C3380CC4-5D6E-409C-BE32-E72D297353CC}">
              <c16:uniqueId val="{00000001-B47D-4C3D-804A-5D71D9B0BD9E}"/>
            </c:ext>
          </c:extLst>
        </c:ser>
        <c:dLbls>
          <c:dLblPos val="inEnd"/>
          <c:showLegendKey val="0"/>
          <c:showVal val="1"/>
          <c:showCatName val="0"/>
          <c:showSerName val="0"/>
          <c:showPercent val="0"/>
          <c:showBubbleSize val="0"/>
        </c:dLbls>
        <c:gapWidth val="65"/>
        <c:axId val="1319125055"/>
        <c:axId val="1319124575"/>
      </c:barChart>
      <c:catAx>
        <c:axId val="1319125055"/>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fr-FR"/>
          </a:p>
        </c:txPr>
        <c:crossAx val="1319124575"/>
        <c:crosses val="autoZero"/>
        <c:auto val="1"/>
        <c:lblAlgn val="ctr"/>
        <c:lblOffset val="100"/>
        <c:noMultiLvlLbl val="0"/>
      </c:catAx>
      <c:valAx>
        <c:axId val="131912457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19125055"/>
        <c:crosses val="autoZero"/>
        <c:crossBetween val="between"/>
      </c:valAx>
      <c:spPr>
        <a:noFill/>
        <a:ln>
          <a:noFill/>
        </a:ln>
        <a:effectLst/>
      </c:spPr>
    </c:plotArea>
    <c:legend>
      <c:legendPos val="b"/>
      <c:overlay val="0"/>
      <c:spPr>
        <a:solidFill>
          <a:srgbClr val="FFFFCC"/>
        </a:solid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sz="2400" dirty="0"/>
              <a:t>Nombre d'objets, marionnettes, toutous que vous utilisez lors de vos animations de lecture </a:t>
            </a:r>
          </a:p>
        </c:rich>
      </c:tx>
      <c:layout>
        <c:manualLayout>
          <c:xMode val="edge"/>
          <c:yMode val="edge"/>
          <c:x val="0.10461880879524074"/>
          <c:y val="1.209050936268735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ser>
          <c:idx val="0"/>
          <c:order val="0"/>
          <c:tx>
            <c:strRef>
              <c:f>Diversification!$B$84</c:f>
              <c:strCache>
                <c:ptCount val="1"/>
                <c:pt idx="0">
                  <c:v>Avant le recherche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Diversification!$A$85:$A$89</c:f>
              <c:strCache>
                <c:ptCount val="5"/>
                <c:pt idx="0">
                  <c:v>Renard</c:v>
                </c:pt>
                <c:pt idx="1">
                  <c:v>Raton</c:v>
                </c:pt>
                <c:pt idx="2">
                  <c:v>Explorateur</c:v>
                </c:pt>
                <c:pt idx="3">
                  <c:v>Étoile</c:v>
                </c:pt>
                <c:pt idx="4">
                  <c:v>Loup</c:v>
                </c:pt>
              </c:strCache>
            </c:strRef>
          </c:cat>
          <c:val>
            <c:numRef>
              <c:f>Diversification!$B$85:$B$89</c:f>
              <c:numCache>
                <c:formatCode>General</c:formatCode>
                <c:ptCount val="5"/>
                <c:pt idx="0">
                  <c:v>1</c:v>
                </c:pt>
                <c:pt idx="1">
                  <c:v>0</c:v>
                </c:pt>
                <c:pt idx="2">
                  <c:v>2</c:v>
                </c:pt>
                <c:pt idx="3">
                  <c:v>0</c:v>
                </c:pt>
                <c:pt idx="4">
                  <c:v>0</c:v>
                </c:pt>
              </c:numCache>
            </c:numRef>
          </c:val>
          <c:extLst>
            <c:ext xmlns:c16="http://schemas.microsoft.com/office/drawing/2014/chart" uri="{C3380CC4-5D6E-409C-BE32-E72D297353CC}">
              <c16:uniqueId val="{00000000-6929-4CC2-A6C8-E5791D31751A}"/>
            </c:ext>
          </c:extLst>
        </c:ser>
        <c:ser>
          <c:idx val="1"/>
          <c:order val="1"/>
          <c:tx>
            <c:strRef>
              <c:f>Diversification!$C$84</c:f>
              <c:strCache>
                <c:ptCount val="1"/>
                <c:pt idx="0">
                  <c:v>Après la recherche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Diversification!$A$85:$A$89</c:f>
              <c:strCache>
                <c:ptCount val="5"/>
                <c:pt idx="0">
                  <c:v>Renard</c:v>
                </c:pt>
                <c:pt idx="1">
                  <c:v>Raton</c:v>
                </c:pt>
                <c:pt idx="2">
                  <c:v>Explorateur</c:v>
                </c:pt>
                <c:pt idx="3">
                  <c:v>Étoile</c:v>
                </c:pt>
                <c:pt idx="4">
                  <c:v>Loup</c:v>
                </c:pt>
              </c:strCache>
            </c:strRef>
          </c:cat>
          <c:val>
            <c:numRef>
              <c:f>Diversification!$C$85:$C$89</c:f>
              <c:numCache>
                <c:formatCode>General</c:formatCode>
                <c:ptCount val="5"/>
                <c:pt idx="0">
                  <c:v>2</c:v>
                </c:pt>
                <c:pt idx="1">
                  <c:v>1</c:v>
                </c:pt>
                <c:pt idx="2">
                  <c:v>4</c:v>
                </c:pt>
                <c:pt idx="3">
                  <c:v>3</c:v>
                </c:pt>
                <c:pt idx="4">
                  <c:v>1</c:v>
                </c:pt>
              </c:numCache>
            </c:numRef>
          </c:val>
          <c:extLst>
            <c:ext xmlns:c16="http://schemas.microsoft.com/office/drawing/2014/chart" uri="{C3380CC4-5D6E-409C-BE32-E72D297353CC}">
              <c16:uniqueId val="{00000001-6929-4CC2-A6C8-E5791D31751A}"/>
            </c:ext>
          </c:extLst>
        </c:ser>
        <c:dLbls>
          <c:dLblPos val="inEnd"/>
          <c:showLegendKey val="0"/>
          <c:showVal val="1"/>
          <c:showCatName val="0"/>
          <c:showSerName val="0"/>
          <c:showPercent val="0"/>
          <c:showBubbleSize val="0"/>
        </c:dLbls>
        <c:gapWidth val="65"/>
        <c:axId val="1311550847"/>
        <c:axId val="1311559967"/>
      </c:barChart>
      <c:catAx>
        <c:axId val="131155084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311559967"/>
        <c:crosses val="autoZero"/>
        <c:auto val="1"/>
        <c:lblAlgn val="ctr"/>
        <c:lblOffset val="100"/>
        <c:noMultiLvlLbl val="0"/>
      </c:catAx>
      <c:valAx>
        <c:axId val="1311559967"/>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1155084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legendEntry>
      <c:overlay val="0"/>
      <c:spPr>
        <a:solidFill>
          <a:srgbClr val="FFFFCC"/>
        </a:solid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fr-CA" sz="2800" dirty="0"/>
              <a:t>Les impacts de l'utilisation d'objets d'animation avec les enfants</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enf.'!$A$18:$A$22</c:f>
              <c:strCache>
                <c:ptCount val="5"/>
                <c:pt idx="0">
                  <c:v>Plus attentifs</c:v>
                </c:pt>
                <c:pt idx="1">
                  <c:v>Plus participatifs</c:v>
                </c:pt>
                <c:pt idx="2">
                  <c:v>Plus d’intérêt</c:v>
                </c:pt>
                <c:pt idx="3">
                  <c:v>Lien affectif avec l’objet utilisé</c:v>
                </c:pt>
                <c:pt idx="4">
                  <c:v>Reprise de l’objet pour raconter</c:v>
                </c:pt>
              </c:strCache>
            </c:strRef>
          </c:cat>
          <c:val>
            <c:numRef>
              <c:f>'COMP enf.'!$B$18:$B$22</c:f>
              <c:numCache>
                <c:formatCode>0%</c:formatCode>
                <c:ptCount val="5"/>
                <c:pt idx="0">
                  <c:v>0.6</c:v>
                </c:pt>
                <c:pt idx="1">
                  <c:v>0.6</c:v>
                </c:pt>
                <c:pt idx="2">
                  <c:v>0.6</c:v>
                </c:pt>
                <c:pt idx="3">
                  <c:v>0.2</c:v>
                </c:pt>
                <c:pt idx="4">
                  <c:v>0.6</c:v>
                </c:pt>
              </c:numCache>
            </c:numRef>
          </c:val>
          <c:extLst>
            <c:ext xmlns:c16="http://schemas.microsoft.com/office/drawing/2014/chart" uri="{C3380CC4-5D6E-409C-BE32-E72D297353CC}">
              <c16:uniqueId val="{00000000-AD89-41BF-9876-FFC18B0CD0A3}"/>
            </c:ext>
          </c:extLst>
        </c:ser>
        <c:dLbls>
          <c:dLblPos val="inEnd"/>
          <c:showLegendKey val="0"/>
          <c:showVal val="1"/>
          <c:showCatName val="0"/>
          <c:showSerName val="0"/>
          <c:showPercent val="0"/>
          <c:showBubbleSize val="0"/>
        </c:dLbls>
        <c:gapWidth val="65"/>
        <c:axId val="1319110655"/>
        <c:axId val="1319103935"/>
      </c:barChart>
      <c:catAx>
        <c:axId val="1319110655"/>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fr-FR"/>
          </a:p>
        </c:txPr>
        <c:crossAx val="1319103935"/>
        <c:crosses val="autoZero"/>
        <c:auto val="1"/>
        <c:lblAlgn val="ctr"/>
        <c:lblOffset val="100"/>
        <c:noMultiLvlLbl val="0"/>
      </c:catAx>
      <c:valAx>
        <c:axId val="13191039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19110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dirty="0"/>
              <a:t>Les impacts sur les enfants de l'utilisation de la marionnette pour introduire l'histoire </a:t>
            </a:r>
          </a:p>
        </c:rich>
      </c:tx>
      <c:layout>
        <c:manualLayout>
          <c:xMode val="edge"/>
          <c:yMode val="edge"/>
          <c:x val="0.11023600174978128"/>
          <c:y val="4.1666666666666664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enf.'!$A$37:$A$39</c:f>
              <c:strCache>
                <c:ptCount val="3"/>
                <c:pt idx="0">
                  <c:v>Les enfants démontrent de l’intérêt leur rapidement</c:v>
                </c:pt>
                <c:pt idx="1">
                  <c:v>Les enfants viennent s’installer rapidement</c:v>
                </c:pt>
                <c:pt idx="2">
                  <c:v>Les enfants posent des questions (curiosité)</c:v>
                </c:pt>
              </c:strCache>
            </c:strRef>
          </c:cat>
          <c:val>
            <c:numRef>
              <c:f>'COMP enf.'!$B$37:$B$39</c:f>
              <c:numCache>
                <c:formatCode>0%</c:formatCode>
                <c:ptCount val="3"/>
                <c:pt idx="0">
                  <c:v>0.8</c:v>
                </c:pt>
                <c:pt idx="1">
                  <c:v>0.8</c:v>
                </c:pt>
                <c:pt idx="2">
                  <c:v>0.2</c:v>
                </c:pt>
              </c:numCache>
            </c:numRef>
          </c:val>
          <c:extLst>
            <c:ext xmlns:c16="http://schemas.microsoft.com/office/drawing/2014/chart" uri="{C3380CC4-5D6E-409C-BE32-E72D297353CC}">
              <c16:uniqueId val="{00000000-D9C9-4E50-90B9-DDB3F5690239}"/>
            </c:ext>
          </c:extLst>
        </c:ser>
        <c:dLbls>
          <c:dLblPos val="inEnd"/>
          <c:showLegendKey val="0"/>
          <c:showVal val="1"/>
          <c:showCatName val="0"/>
          <c:showSerName val="0"/>
          <c:showPercent val="0"/>
          <c:showBubbleSize val="0"/>
        </c:dLbls>
        <c:gapWidth val="65"/>
        <c:axId val="1363560256"/>
        <c:axId val="1363560736"/>
      </c:barChart>
      <c:catAx>
        <c:axId val="1363560256"/>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fr-FR"/>
          </a:p>
        </c:txPr>
        <c:crossAx val="1363560736"/>
        <c:crosses val="autoZero"/>
        <c:auto val="1"/>
        <c:lblAlgn val="ctr"/>
        <c:lblOffset val="100"/>
        <c:noMultiLvlLbl val="0"/>
      </c:catAx>
      <c:valAx>
        <c:axId val="13635607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6356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dirty="0"/>
              <a:t>L’impact sur les pratiques de l’utilisation des marionnettes</a:t>
            </a:r>
            <a:r>
              <a:rPr lang="fr-CA" sz="2400" baseline="0" dirty="0"/>
              <a:t> et autres objets</a:t>
            </a:r>
            <a:endParaRPr lang="fr-CA" sz="2400" dirty="0"/>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Diversification!$A$103:$A$107</c:f>
              <c:strCache>
                <c:ptCount val="5"/>
                <c:pt idx="0">
                  <c:v>Favoriser votre sentiment de compétence</c:v>
                </c:pt>
                <c:pt idx="1">
                  <c:v>Améliorer vos animations</c:v>
                </c:pt>
                <c:pt idx="2">
                  <c:v>Soutenir votre animation</c:v>
                </c:pt>
                <c:pt idx="3">
                  <c:v>Être plus à l’aise avec l’objet</c:v>
                </c:pt>
                <c:pt idx="4">
                  <c:v>Diminuer les interventions pour les comportements inadéquats auprès du groupe </c:v>
                </c:pt>
              </c:strCache>
            </c:strRef>
          </c:cat>
          <c:val>
            <c:numRef>
              <c:f>Diversification!$B$103:$B$107</c:f>
              <c:numCache>
                <c:formatCode>0%</c:formatCode>
                <c:ptCount val="5"/>
                <c:pt idx="0">
                  <c:v>0</c:v>
                </c:pt>
                <c:pt idx="1">
                  <c:v>0.2</c:v>
                </c:pt>
                <c:pt idx="2">
                  <c:v>0.6</c:v>
                </c:pt>
                <c:pt idx="3">
                  <c:v>0</c:v>
                </c:pt>
                <c:pt idx="4">
                  <c:v>0.6</c:v>
                </c:pt>
              </c:numCache>
            </c:numRef>
          </c:val>
          <c:extLst>
            <c:ext xmlns:c16="http://schemas.microsoft.com/office/drawing/2014/chart" uri="{C3380CC4-5D6E-409C-BE32-E72D297353CC}">
              <c16:uniqueId val="{00000000-D8C4-4DB5-9BDA-32C69F25B827}"/>
            </c:ext>
          </c:extLst>
        </c:ser>
        <c:dLbls>
          <c:dLblPos val="inEnd"/>
          <c:showLegendKey val="0"/>
          <c:showVal val="1"/>
          <c:showCatName val="0"/>
          <c:showSerName val="0"/>
          <c:showPercent val="0"/>
          <c:showBubbleSize val="0"/>
        </c:dLbls>
        <c:gapWidth val="65"/>
        <c:axId val="942521439"/>
        <c:axId val="942498399"/>
      </c:barChart>
      <c:catAx>
        <c:axId val="942521439"/>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1" i="0" u="none" strike="noStrike" kern="1200" cap="all" baseline="0">
                <a:solidFill>
                  <a:schemeClr val="dk1">
                    <a:lumMod val="75000"/>
                    <a:lumOff val="25000"/>
                  </a:schemeClr>
                </a:solidFill>
                <a:latin typeface="+mn-lt"/>
                <a:ea typeface="+mn-ea"/>
                <a:cs typeface="+mn-cs"/>
              </a:defRPr>
            </a:pPr>
            <a:endParaRPr lang="fr-FR"/>
          </a:p>
        </c:txPr>
        <c:crossAx val="942498399"/>
        <c:crosses val="autoZero"/>
        <c:auto val="1"/>
        <c:lblAlgn val="ctr"/>
        <c:lblOffset val="100"/>
        <c:noMultiLvlLbl val="0"/>
      </c:catAx>
      <c:valAx>
        <c:axId val="94249839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942521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a:t>Les impacts sur le groupe d'enfants</a:t>
            </a:r>
            <a:r>
              <a:rPr lang="fr-CA" sz="2400" baseline="0"/>
              <a:t> </a:t>
            </a:r>
            <a:r>
              <a:rPr lang="fr-CA" sz="2400"/>
              <a:t>de l'utilisation des livres partout en tout temps</a:t>
            </a:r>
          </a:p>
        </c:rich>
      </c:tx>
      <c:layout>
        <c:manualLayout>
          <c:xMode val="edge"/>
          <c:yMode val="edge"/>
          <c:x val="0.12251513835376288"/>
          <c:y val="2.4295874005806138E-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'COMP enf.'!$A$76</c:f>
              <c:strCache>
                <c:ptCount val="1"/>
                <c:pt idx="0">
                  <c:v>Le groupe en général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enf.'!$B$75:$H$75</c:f>
              <c:strCache>
                <c:ptCount val="7"/>
                <c:pt idx="0">
                  <c:v>Susciter du plaisir autour du livre</c:v>
                </c:pt>
                <c:pt idx="1">
                  <c:v>Susciter un intérêt pour le livre et les histoires</c:v>
                </c:pt>
                <c:pt idx="2">
                  <c:v>Favoriser le calme</c:v>
                </c:pt>
                <c:pt idx="3">
                  <c:v>Favoriser le développement global</c:v>
                </c:pt>
                <c:pt idx="4">
                  <c:v>Favoriser la coopération des enfants</c:v>
                </c:pt>
                <c:pt idx="5">
                  <c:v>Donner le goût d’aller plus vers les livres</c:v>
                </c:pt>
                <c:pt idx="6">
                  <c:v>Favoriser l’apprentissage par le jeu</c:v>
                </c:pt>
              </c:strCache>
            </c:strRef>
          </c:cat>
          <c:val>
            <c:numRef>
              <c:f>'COMP enf.'!$B$76:$H$76</c:f>
              <c:numCache>
                <c:formatCode>0%</c:formatCode>
                <c:ptCount val="7"/>
                <c:pt idx="0">
                  <c:v>1</c:v>
                </c:pt>
                <c:pt idx="1">
                  <c:v>0.4</c:v>
                </c:pt>
                <c:pt idx="2">
                  <c:v>1</c:v>
                </c:pt>
                <c:pt idx="3">
                  <c:v>1</c:v>
                </c:pt>
                <c:pt idx="4">
                  <c:v>0.6</c:v>
                </c:pt>
                <c:pt idx="5">
                  <c:v>0.8</c:v>
                </c:pt>
                <c:pt idx="6">
                  <c:v>1</c:v>
                </c:pt>
              </c:numCache>
            </c:numRef>
          </c:val>
          <c:extLst>
            <c:ext xmlns:c16="http://schemas.microsoft.com/office/drawing/2014/chart" uri="{C3380CC4-5D6E-409C-BE32-E72D297353CC}">
              <c16:uniqueId val="{00000000-0405-4827-BB3F-767B89D80CE6}"/>
            </c:ext>
          </c:extLst>
        </c:ser>
        <c:dLbls>
          <c:dLblPos val="inEnd"/>
          <c:showLegendKey val="0"/>
          <c:showVal val="1"/>
          <c:showCatName val="0"/>
          <c:showSerName val="0"/>
          <c:showPercent val="0"/>
          <c:showBubbleSize val="0"/>
        </c:dLbls>
        <c:gapWidth val="65"/>
        <c:axId val="1323663487"/>
        <c:axId val="1323661087"/>
      </c:barChart>
      <c:catAx>
        <c:axId val="1323663487"/>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fr-FR"/>
          </a:p>
        </c:txPr>
        <c:crossAx val="1323661087"/>
        <c:crosses val="autoZero"/>
        <c:auto val="1"/>
        <c:lblAlgn val="ctr"/>
        <c:lblOffset val="100"/>
        <c:noMultiLvlLbl val="0"/>
      </c:catAx>
      <c:valAx>
        <c:axId val="132366108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23663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dirty="0"/>
              <a:t>L’exploitation du livre depuis la  participation à la recherche</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Diversification!$A$120:$A$136</c:f>
              <c:strCache>
                <c:ptCount val="17"/>
                <c:pt idx="0">
                  <c:v>Le coin jeux symboliques</c:v>
                </c:pt>
                <c:pt idx="1">
                  <c:v>Le coin jeux de construction</c:v>
                </c:pt>
                <c:pt idx="2">
                  <c:v>Le coin des arts plastiques </c:v>
                </c:pt>
                <c:pt idx="3">
                  <c:v>Le coin jeux de table et petits jouets</c:v>
                </c:pt>
                <c:pt idx="4">
                  <c:v>Le coin science</c:v>
                </c:pt>
                <c:pt idx="5">
                  <c:v>Le coin musique</c:v>
                </c:pt>
                <c:pt idx="6">
                  <c:v>Le coin mouvement</c:v>
                </c:pt>
                <c:pt idx="7">
                  <c:v>Dans la cour extérieure</c:v>
                </c:pt>
                <c:pt idx="8">
                  <c:v>Au parc</c:v>
                </c:pt>
                <c:pt idx="9">
                  <c:v>En sortie</c:v>
                </c:pt>
                <c:pt idx="10">
                  <c:v>Les repas et les collations</c:v>
                </c:pt>
                <c:pt idx="11">
                  <c:v>Lors de la fin de la journée</c:v>
                </c:pt>
                <c:pt idx="12">
                  <c:v>Au moment de l’habillage et du déshabillage</c:v>
                </c:pt>
                <c:pt idx="13">
                  <c:v>Lors des moments d’hygiène</c:v>
                </c:pt>
                <c:pt idx="14">
                  <c:v>Dans les déplacements</c:v>
                </c:pt>
                <c:pt idx="15">
                  <c:v>Pour relaxer</c:v>
                </c:pt>
                <c:pt idx="16">
                  <c:v>Lors de la causerie</c:v>
                </c:pt>
              </c:strCache>
            </c:strRef>
          </c:cat>
          <c:val>
            <c:numRef>
              <c:f>Diversification!$B$120:$B$136</c:f>
              <c:numCache>
                <c:formatCode>General</c:formatCode>
                <c:ptCount val="17"/>
                <c:pt idx="0">
                  <c:v>4</c:v>
                </c:pt>
                <c:pt idx="1">
                  <c:v>4</c:v>
                </c:pt>
                <c:pt idx="2">
                  <c:v>3</c:v>
                </c:pt>
                <c:pt idx="3">
                  <c:v>3</c:v>
                </c:pt>
                <c:pt idx="4">
                  <c:v>3</c:v>
                </c:pt>
                <c:pt idx="5">
                  <c:v>1</c:v>
                </c:pt>
                <c:pt idx="6">
                  <c:v>2</c:v>
                </c:pt>
                <c:pt idx="7">
                  <c:v>5</c:v>
                </c:pt>
                <c:pt idx="8">
                  <c:v>3</c:v>
                </c:pt>
                <c:pt idx="9">
                  <c:v>0</c:v>
                </c:pt>
                <c:pt idx="10">
                  <c:v>5</c:v>
                </c:pt>
                <c:pt idx="11">
                  <c:v>3</c:v>
                </c:pt>
                <c:pt idx="12">
                  <c:v>3</c:v>
                </c:pt>
                <c:pt idx="13">
                  <c:v>2</c:v>
                </c:pt>
                <c:pt idx="14">
                  <c:v>0</c:v>
                </c:pt>
                <c:pt idx="15">
                  <c:v>5</c:v>
                </c:pt>
                <c:pt idx="16">
                  <c:v>4</c:v>
                </c:pt>
              </c:numCache>
            </c:numRef>
          </c:val>
          <c:extLst>
            <c:ext xmlns:c16="http://schemas.microsoft.com/office/drawing/2014/chart" uri="{C3380CC4-5D6E-409C-BE32-E72D297353CC}">
              <c16:uniqueId val="{00000000-0104-42A8-9164-773748179BF5}"/>
            </c:ext>
          </c:extLst>
        </c:ser>
        <c:dLbls>
          <c:dLblPos val="inEnd"/>
          <c:showLegendKey val="0"/>
          <c:showVal val="1"/>
          <c:showCatName val="0"/>
          <c:showSerName val="0"/>
          <c:showPercent val="0"/>
          <c:showBubbleSize val="0"/>
        </c:dLbls>
        <c:gapWidth val="65"/>
        <c:axId val="942512319"/>
        <c:axId val="942519519"/>
      </c:barChart>
      <c:catAx>
        <c:axId val="942512319"/>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fr-FR"/>
          </a:p>
        </c:txPr>
        <c:crossAx val="942519519"/>
        <c:crosses val="autoZero"/>
        <c:auto val="1"/>
        <c:lblAlgn val="ctr"/>
        <c:lblOffset val="100"/>
        <c:noMultiLvlLbl val="0"/>
      </c:catAx>
      <c:valAx>
        <c:axId val="94251951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42512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dirty="0"/>
              <a:t>Les impacts sur</a:t>
            </a:r>
            <a:r>
              <a:rPr lang="fr-CA" sz="2400" baseline="0" dirty="0"/>
              <a:t> les</a:t>
            </a:r>
            <a:r>
              <a:rPr lang="fr-CA" sz="2400" dirty="0"/>
              <a:t> pratiques de l’utilisation de la littérature partout en tout temps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Diversification!$A$145:$A$149</c:f>
              <c:strCache>
                <c:ptCount val="5"/>
                <c:pt idx="0">
                  <c:v>Favoriser votre sentiment de compétence</c:v>
                </c:pt>
                <c:pt idx="1">
                  <c:v>Susciter un intérêt pour faire ce type d’activité</c:v>
                </c:pt>
                <c:pt idx="2">
                  <c:v>Favoriser la découverte de nouveaux livres</c:v>
                </c:pt>
                <c:pt idx="3">
                  <c:v>Favoriser la découverte de nouveaux jeux</c:v>
                </c:pt>
                <c:pt idx="4">
                  <c:v>Favoriser le bon déroulement des routines et des transitions</c:v>
                </c:pt>
              </c:strCache>
            </c:strRef>
          </c:cat>
          <c:val>
            <c:numRef>
              <c:f>Diversification!$B$145:$B$149</c:f>
              <c:numCache>
                <c:formatCode>0%</c:formatCode>
                <c:ptCount val="5"/>
                <c:pt idx="0">
                  <c:v>0.6</c:v>
                </c:pt>
                <c:pt idx="1">
                  <c:v>0.6</c:v>
                </c:pt>
                <c:pt idx="2">
                  <c:v>1</c:v>
                </c:pt>
                <c:pt idx="3">
                  <c:v>0.6</c:v>
                </c:pt>
                <c:pt idx="4">
                  <c:v>0.8</c:v>
                </c:pt>
              </c:numCache>
            </c:numRef>
          </c:val>
          <c:extLst>
            <c:ext xmlns:c16="http://schemas.microsoft.com/office/drawing/2014/chart" uri="{C3380CC4-5D6E-409C-BE32-E72D297353CC}">
              <c16:uniqueId val="{00000000-2BB4-4A38-B7B9-173E3F817822}"/>
            </c:ext>
          </c:extLst>
        </c:ser>
        <c:dLbls>
          <c:dLblPos val="inEnd"/>
          <c:showLegendKey val="0"/>
          <c:showVal val="1"/>
          <c:showCatName val="0"/>
          <c:showSerName val="0"/>
          <c:showPercent val="0"/>
          <c:showBubbleSize val="0"/>
        </c:dLbls>
        <c:gapWidth val="65"/>
        <c:axId val="1427370703"/>
        <c:axId val="1427371663"/>
      </c:barChart>
      <c:catAx>
        <c:axId val="1427370703"/>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fr-FR"/>
          </a:p>
        </c:txPr>
        <c:crossAx val="1427371663"/>
        <c:crosses val="autoZero"/>
        <c:auto val="1"/>
        <c:lblAlgn val="ctr"/>
        <c:lblOffset val="100"/>
        <c:noMultiLvlLbl val="0"/>
      </c:catAx>
      <c:valAx>
        <c:axId val="142737166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427370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a:t>Soutenir les</a:t>
            </a:r>
            <a:r>
              <a:rPr lang="fr-CA" sz="2400" baseline="0"/>
              <a:t> besoins en lien avec les livres</a:t>
            </a:r>
            <a:endParaRPr lang="fr-CA" sz="2400"/>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Diversification!$B$54</c:f>
              <c:strCache>
                <c:ptCount val="1"/>
                <c:pt idx="0">
                  <c:v>Parmi les besoins de l’enfant en lien avec le livre, quels sont ceux qui vous étaient inconnus avant la recherche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Diversification!$A$55:$A$61</c:f>
              <c:strCache>
                <c:ptCount val="7"/>
                <c:pt idx="0">
                  <c:v>Le besoin de découvrir, de partager, de voyager, d’apprendre, etc.</c:v>
                </c:pt>
                <c:pt idx="1">
                  <c:v>Le besoin d’élargir ses horizons</c:v>
                </c:pt>
                <c:pt idx="2">
                  <c:v>Le besoin de la répétition pour favoriser la sécurité affective</c:v>
                </c:pt>
                <c:pt idx="3">
                  <c:v>Le besoin d’être en contact avec des passeurs culturels positifs</c:v>
                </c:pt>
                <c:pt idx="4">
                  <c:v>Le besoin de vivre des émotions</c:v>
                </c:pt>
                <c:pt idx="5">
                  <c:v>Le besoin de comprendre son environnement</c:v>
                </c:pt>
                <c:pt idx="6">
                  <c:v>Le besoin de se développer globalement</c:v>
                </c:pt>
              </c:strCache>
            </c:strRef>
          </c:cat>
          <c:val>
            <c:numRef>
              <c:f>Diversification!$B$55:$B$61</c:f>
              <c:numCache>
                <c:formatCode>General</c:formatCode>
                <c:ptCount val="7"/>
                <c:pt idx="0">
                  <c:v>0</c:v>
                </c:pt>
                <c:pt idx="1">
                  <c:v>1</c:v>
                </c:pt>
                <c:pt idx="2">
                  <c:v>2</c:v>
                </c:pt>
                <c:pt idx="3">
                  <c:v>1</c:v>
                </c:pt>
                <c:pt idx="4">
                  <c:v>1</c:v>
                </c:pt>
                <c:pt idx="5">
                  <c:v>2</c:v>
                </c:pt>
                <c:pt idx="6">
                  <c:v>3</c:v>
                </c:pt>
              </c:numCache>
            </c:numRef>
          </c:val>
          <c:extLst>
            <c:ext xmlns:c16="http://schemas.microsoft.com/office/drawing/2014/chart" uri="{C3380CC4-5D6E-409C-BE32-E72D297353CC}">
              <c16:uniqueId val="{00000000-FBD6-4A36-BC10-EFE435F5FB82}"/>
            </c:ext>
          </c:extLst>
        </c:ser>
        <c:ser>
          <c:idx val="1"/>
          <c:order val="1"/>
          <c:tx>
            <c:strRef>
              <c:f>Diversification!$C$54</c:f>
              <c:strCache>
                <c:ptCount val="1"/>
                <c:pt idx="0">
                  <c:v> Parmi les besoins de l’enfant en lien avec le livre, quels sont ceux pour lesquels vous accordez maintenant de l’importance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Diversification!$A$55:$A$61</c:f>
              <c:strCache>
                <c:ptCount val="7"/>
                <c:pt idx="0">
                  <c:v>Le besoin de découvrir, de partager, de voyager, d’apprendre, etc.</c:v>
                </c:pt>
                <c:pt idx="1">
                  <c:v>Le besoin d’élargir ses horizons</c:v>
                </c:pt>
                <c:pt idx="2">
                  <c:v>Le besoin de la répétition pour favoriser la sécurité affective</c:v>
                </c:pt>
                <c:pt idx="3">
                  <c:v>Le besoin d’être en contact avec des passeurs culturels positifs</c:v>
                </c:pt>
                <c:pt idx="4">
                  <c:v>Le besoin de vivre des émotions</c:v>
                </c:pt>
                <c:pt idx="5">
                  <c:v>Le besoin de comprendre son environnement</c:v>
                </c:pt>
                <c:pt idx="6">
                  <c:v>Le besoin de se développer globalement</c:v>
                </c:pt>
              </c:strCache>
            </c:strRef>
          </c:cat>
          <c:val>
            <c:numRef>
              <c:f>Diversification!$C$55:$C$61</c:f>
              <c:numCache>
                <c:formatCode>General</c:formatCode>
                <c:ptCount val="7"/>
                <c:pt idx="0">
                  <c:v>5</c:v>
                </c:pt>
                <c:pt idx="1">
                  <c:v>5</c:v>
                </c:pt>
                <c:pt idx="2">
                  <c:v>5</c:v>
                </c:pt>
                <c:pt idx="3">
                  <c:v>5</c:v>
                </c:pt>
                <c:pt idx="4">
                  <c:v>5</c:v>
                </c:pt>
                <c:pt idx="5">
                  <c:v>5</c:v>
                </c:pt>
                <c:pt idx="6">
                  <c:v>5</c:v>
                </c:pt>
              </c:numCache>
            </c:numRef>
          </c:val>
          <c:extLst>
            <c:ext xmlns:c16="http://schemas.microsoft.com/office/drawing/2014/chart" uri="{C3380CC4-5D6E-409C-BE32-E72D297353CC}">
              <c16:uniqueId val="{00000001-FBD6-4A36-BC10-EFE435F5FB82}"/>
            </c:ext>
          </c:extLst>
        </c:ser>
        <c:dLbls>
          <c:dLblPos val="inEnd"/>
          <c:showLegendKey val="0"/>
          <c:showVal val="1"/>
          <c:showCatName val="0"/>
          <c:showSerName val="0"/>
          <c:showPercent val="0"/>
          <c:showBubbleSize val="0"/>
        </c:dLbls>
        <c:gapWidth val="65"/>
        <c:axId val="1323658207"/>
        <c:axId val="1323682687"/>
      </c:barChart>
      <c:catAx>
        <c:axId val="1323658207"/>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fr-FR"/>
          </a:p>
        </c:txPr>
        <c:crossAx val="1323682687"/>
        <c:crosses val="autoZero"/>
        <c:auto val="1"/>
        <c:lblAlgn val="ctr"/>
        <c:lblOffset val="100"/>
        <c:noMultiLvlLbl val="0"/>
      </c:catAx>
      <c:valAx>
        <c:axId val="132368268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23658207"/>
        <c:crosses val="autoZero"/>
        <c:crossBetween val="between"/>
      </c:valAx>
      <c:spPr>
        <a:noFill/>
        <a:ln>
          <a:noFill/>
        </a:ln>
        <a:effectLst/>
      </c:spPr>
    </c:plotArea>
    <c:legend>
      <c:legendPos val="b"/>
      <c:layout>
        <c:manualLayout>
          <c:xMode val="edge"/>
          <c:yMode val="edge"/>
          <c:x val="3.2290202417313445E-2"/>
          <c:y val="0.88187608266737838"/>
          <c:w val="0.95815309123194448"/>
          <c:h val="0.10572945520663481"/>
        </c:manualLayout>
      </c:layout>
      <c:overlay val="0"/>
      <c:spPr>
        <a:solidFill>
          <a:srgbClr val="FFFFCC"/>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sz="2400" b="1" dirty="0"/>
              <a:t>Les impacts positifs </a:t>
            </a:r>
            <a:r>
              <a:rPr lang="fr-CA" sz="2400" b="1" dirty="0">
                <a:solidFill>
                  <a:srgbClr val="C00000"/>
                </a:solidFill>
              </a:rPr>
              <a:t>sur les enfants </a:t>
            </a:r>
            <a:r>
              <a:rPr lang="fr-CA" sz="2400" b="1" dirty="0"/>
              <a:t>de l'utilisation des quatre composantes de l'histoire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Inattendus!$A$18:$A$21</c:f>
              <c:strCache>
                <c:ptCount val="4"/>
                <c:pt idx="0">
                  <c:v>Il est plus facile de structurer leurs histoires inventées</c:v>
                </c:pt>
                <c:pt idx="1">
                  <c:v>Il est plus facile de mémoriser les histoires</c:v>
                </c:pt>
                <c:pt idx="2">
                  <c:v>Les enfants sont plus créatifs</c:v>
                </c:pt>
                <c:pt idx="3">
                  <c:v>Il favorise la structure des jeux symboliques</c:v>
                </c:pt>
              </c:strCache>
            </c:strRef>
          </c:cat>
          <c:val>
            <c:numRef>
              <c:f>Inattendus!$B$18:$B$21</c:f>
              <c:numCache>
                <c:formatCode>0%</c:formatCode>
                <c:ptCount val="4"/>
                <c:pt idx="0">
                  <c:v>1</c:v>
                </c:pt>
                <c:pt idx="1">
                  <c:v>0.2</c:v>
                </c:pt>
                <c:pt idx="2">
                  <c:v>0.2</c:v>
                </c:pt>
                <c:pt idx="3">
                  <c:v>0.6</c:v>
                </c:pt>
              </c:numCache>
            </c:numRef>
          </c:val>
          <c:extLst>
            <c:ext xmlns:c16="http://schemas.microsoft.com/office/drawing/2014/chart" uri="{C3380CC4-5D6E-409C-BE32-E72D297353CC}">
              <c16:uniqueId val="{00000000-0D0C-4A9B-9E8C-8CF582A33109}"/>
            </c:ext>
          </c:extLst>
        </c:ser>
        <c:dLbls>
          <c:dLblPos val="inEnd"/>
          <c:showLegendKey val="0"/>
          <c:showVal val="1"/>
          <c:showCatName val="0"/>
          <c:showSerName val="0"/>
          <c:showPercent val="0"/>
          <c:showBubbleSize val="0"/>
        </c:dLbls>
        <c:gapWidth val="65"/>
        <c:axId val="942518559"/>
        <c:axId val="942511839"/>
      </c:barChart>
      <c:catAx>
        <c:axId val="942518559"/>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fr-FR"/>
          </a:p>
        </c:txPr>
        <c:crossAx val="942511839"/>
        <c:crosses val="autoZero"/>
        <c:auto val="1"/>
        <c:lblAlgn val="ctr"/>
        <c:lblOffset val="100"/>
        <c:noMultiLvlLbl val="0"/>
      </c:catAx>
      <c:valAx>
        <c:axId val="94251183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94251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sz="2000" b="1" dirty="0"/>
              <a:t>L’utilisation du coin lecture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ser>
          <c:idx val="0"/>
          <c:order val="0"/>
          <c:tx>
            <c:strRef>
              <c:f>Aménagement!$D$3</c:f>
              <c:strCache>
                <c:ptCount val="1"/>
                <c:pt idx="0">
                  <c:v>Pourcentage du nombre d'enfant qui vont par eux-mêmes dans le coin lecture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Aménagement!$A$4:$A$8</c:f>
              <c:strCache>
                <c:ptCount val="5"/>
                <c:pt idx="0">
                  <c:v>Renard</c:v>
                </c:pt>
                <c:pt idx="1">
                  <c:v>Raton</c:v>
                </c:pt>
                <c:pt idx="2">
                  <c:v>Explorateur</c:v>
                </c:pt>
                <c:pt idx="3">
                  <c:v>Étoile</c:v>
                </c:pt>
                <c:pt idx="4">
                  <c:v>Loup</c:v>
                </c:pt>
              </c:strCache>
            </c:strRef>
          </c:cat>
          <c:val>
            <c:numRef>
              <c:f>Aménagement!$D$4:$D$8</c:f>
              <c:numCache>
                <c:formatCode>0%</c:formatCode>
                <c:ptCount val="5"/>
                <c:pt idx="0">
                  <c:v>0.5</c:v>
                </c:pt>
                <c:pt idx="1">
                  <c:v>0.7</c:v>
                </c:pt>
                <c:pt idx="2">
                  <c:v>1</c:v>
                </c:pt>
                <c:pt idx="3">
                  <c:v>1</c:v>
                </c:pt>
                <c:pt idx="4">
                  <c:v>0.3125</c:v>
                </c:pt>
              </c:numCache>
            </c:numRef>
          </c:val>
          <c:extLst>
            <c:ext xmlns:c16="http://schemas.microsoft.com/office/drawing/2014/chart" uri="{C3380CC4-5D6E-409C-BE32-E72D297353CC}">
              <c16:uniqueId val="{00000000-4551-48B7-BD72-1F82A0F1BC04}"/>
            </c:ext>
          </c:extLst>
        </c:ser>
        <c:ser>
          <c:idx val="1"/>
          <c:order val="1"/>
          <c:tx>
            <c:strRef>
              <c:f>Aménagement!$F$3</c:f>
              <c:strCache>
                <c:ptCount val="1"/>
                <c:pt idx="0">
                  <c:v>Pourcentage du nombre d'enfants prennent plaisir à se raconter des histoires entre eux</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Aménagement!$F$4:$F$8</c:f>
              <c:numCache>
                <c:formatCode>0%</c:formatCode>
                <c:ptCount val="5"/>
                <c:pt idx="0">
                  <c:v>0.25</c:v>
                </c:pt>
                <c:pt idx="1">
                  <c:v>0.6</c:v>
                </c:pt>
                <c:pt idx="2">
                  <c:v>0.6</c:v>
                </c:pt>
                <c:pt idx="3">
                  <c:v>0.5</c:v>
                </c:pt>
                <c:pt idx="4">
                  <c:v>0.5</c:v>
                </c:pt>
              </c:numCache>
            </c:numRef>
          </c:val>
          <c:extLst>
            <c:ext xmlns:c16="http://schemas.microsoft.com/office/drawing/2014/chart" uri="{C3380CC4-5D6E-409C-BE32-E72D297353CC}">
              <c16:uniqueId val="{00000001-4551-48B7-BD72-1F82A0F1BC04}"/>
            </c:ext>
          </c:extLst>
        </c:ser>
        <c:ser>
          <c:idx val="2"/>
          <c:order val="2"/>
          <c:tx>
            <c:strRef>
              <c:f>Aménagement!$H$3</c:f>
              <c:strCache>
                <c:ptCount val="1"/>
                <c:pt idx="0">
                  <c:v>Pourcentage du nombre d'enfants choisissent ce coin de jeu, lors des moments de jeu libre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Aménagement!$H$4:$H$8</c:f>
              <c:numCache>
                <c:formatCode>0%</c:formatCode>
                <c:ptCount val="5"/>
                <c:pt idx="0">
                  <c:v>0.1</c:v>
                </c:pt>
                <c:pt idx="1">
                  <c:v>0.6</c:v>
                </c:pt>
                <c:pt idx="2">
                  <c:v>0.4</c:v>
                </c:pt>
                <c:pt idx="3">
                  <c:v>0.375</c:v>
                </c:pt>
                <c:pt idx="4">
                  <c:v>0.4375</c:v>
                </c:pt>
              </c:numCache>
            </c:numRef>
          </c:val>
          <c:extLst>
            <c:ext xmlns:c16="http://schemas.microsoft.com/office/drawing/2014/chart" uri="{C3380CC4-5D6E-409C-BE32-E72D297353CC}">
              <c16:uniqueId val="{00000002-4551-48B7-BD72-1F82A0F1BC04}"/>
            </c:ext>
          </c:extLst>
        </c:ser>
        <c:ser>
          <c:idx val="3"/>
          <c:order val="3"/>
          <c:tx>
            <c:strRef>
              <c:f>Aménagement!$L$3</c:f>
              <c:strCache>
                <c:ptCount val="1"/>
                <c:pt idx="0">
                  <c:v>Pourcentage du nombre d'enfants qui n’allaient pas dans ce coin et qui y vont maintenant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Aménagement!$L$4:$L$8</c:f>
              <c:numCache>
                <c:formatCode>0%</c:formatCode>
                <c:ptCount val="5"/>
                <c:pt idx="0">
                  <c:v>0.2</c:v>
                </c:pt>
                <c:pt idx="1">
                  <c:v>0.2</c:v>
                </c:pt>
                <c:pt idx="2">
                  <c:v>0.7</c:v>
                </c:pt>
                <c:pt idx="3">
                  <c:v>0.125</c:v>
                </c:pt>
                <c:pt idx="4">
                  <c:v>6.25E-2</c:v>
                </c:pt>
              </c:numCache>
            </c:numRef>
          </c:val>
          <c:extLst>
            <c:ext xmlns:c16="http://schemas.microsoft.com/office/drawing/2014/chart" uri="{C3380CC4-5D6E-409C-BE32-E72D297353CC}">
              <c16:uniqueId val="{00000003-4551-48B7-BD72-1F82A0F1BC04}"/>
            </c:ext>
          </c:extLst>
        </c:ser>
        <c:dLbls>
          <c:dLblPos val="inEnd"/>
          <c:showLegendKey val="0"/>
          <c:showVal val="1"/>
          <c:showCatName val="0"/>
          <c:showSerName val="0"/>
          <c:showPercent val="0"/>
          <c:showBubbleSize val="0"/>
        </c:dLbls>
        <c:gapWidth val="65"/>
        <c:axId val="1319120255"/>
        <c:axId val="1319099615"/>
      </c:barChart>
      <c:catAx>
        <c:axId val="131912025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319099615"/>
        <c:crosses val="autoZero"/>
        <c:auto val="1"/>
        <c:lblAlgn val="ctr"/>
        <c:lblOffset val="100"/>
        <c:noMultiLvlLbl val="0"/>
      </c:catAx>
      <c:valAx>
        <c:axId val="1319099615"/>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crossAx val="1319120255"/>
        <c:crosses val="autoZero"/>
        <c:crossBetween val="between"/>
      </c:valAx>
      <c:spPr>
        <a:noFill/>
        <a:ln>
          <a:noFill/>
        </a:ln>
        <a:effectLst/>
      </c:spPr>
    </c:plotArea>
    <c:legend>
      <c:legendPos val="b"/>
      <c:overlay val="0"/>
      <c:spPr>
        <a:solidFill>
          <a:srgbClr val="FFFFCC"/>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sz="2400" b="1" dirty="0"/>
              <a:t>Les impacts positifs sur</a:t>
            </a:r>
            <a:r>
              <a:rPr lang="fr-CA" sz="2400" b="1" baseline="0" dirty="0"/>
              <a:t> les</a:t>
            </a:r>
            <a:r>
              <a:rPr lang="fr-CA" sz="2400" b="1" dirty="0">
                <a:solidFill>
                  <a:srgbClr val="C00000"/>
                </a:solidFill>
              </a:rPr>
              <a:t> pratiques </a:t>
            </a:r>
            <a:r>
              <a:rPr lang="fr-CA" sz="2400" b="1" dirty="0"/>
              <a:t>de l'utilisation des quatre composantes de l'histoire </a:t>
            </a:r>
          </a:p>
          <a:p>
            <a:pPr>
              <a:defRPr/>
            </a:pPr>
            <a:endParaRPr lang="fr-CA" dirty="0"/>
          </a:p>
        </c:rich>
      </c:tx>
      <c:layout>
        <c:manualLayout>
          <c:xMode val="edge"/>
          <c:yMode val="edge"/>
          <c:x val="0.12487526514819453"/>
          <c:y val="1.73048596981626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0934625375852951E-2"/>
          <c:y val="0.20768723351008112"/>
          <c:w val="0.95813074924829411"/>
          <c:h val="0.56150454475880007"/>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Inattendus!$A$2:$A$7</c:f>
              <c:strCache>
                <c:ptCount val="6"/>
                <c:pt idx="0">
                  <c:v>Il est plus facile de raconter une histoire orale</c:v>
                </c:pt>
                <c:pt idx="1">
                  <c:v>Il est plus facile d’être créative</c:v>
                </c:pt>
                <c:pt idx="2">
                  <c:v>Il favorise le jeu symbolique des enfants</c:v>
                </c:pt>
                <c:pt idx="3">
                  <c:v>Il est plus facile de mémoriser les histoires</c:v>
                </c:pt>
                <c:pt idx="4">
                  <c:v>Il a favorisé votre sentiment de compétence</c:v>
                </c:pt>
                <c:pt idx="5">
                  <c:v>Il n’a eu aucun impact</c:v>
                </c:pt>
              </c:strCache>
            </c:strRef>
          </c:cat>
          <c:val>
            <c:numRef>
              <c:f>Inattendus!$B$2:$B$7</c:f>
              <c:numCache>
                <c:formatCode>0%</c:formatCode>
                <c:ptCount val="6"/>
                <c:pt idx="0">
                  <c:v>0.6</c:v>
                </c:pt>
                <c:pt idx="1">
                  <c:v>0.6</c:v>
                </c:pt>
                <c:pt idx="2">
                  <c:v>0.8</c:v>
                </c:pt>
                <c:pt idx="3">
                  <c:v>0.2</c:v>
                </c:pt>
                <c:pt idx="4">
                  <c:v>0.2</c:v>
                </c:pt>
                <c:pt idx="5">
                  <c:v>0</c:v>
                </c:pt>
              </c:numCache>
            </c:numRef>
          </c:val>
          <c:extLst>
            <c:ext xmlns:c16="http://schemas.microsoft.com/office/drawing/2014/chart" uri="{C3380CC4-5D6E-409C-BE32-E72D297353CC}">
              <c16:uniqueId val="{00000000-A0BA-4E5D-9641-8C9CA80CC4D9}"/>
            </c:ext>
          </c:extLst>
        </c:ser>
        <c:dLbls>
          <c:dLblPos val="inEnd"/>
          <c:showLegendKey val="0"/>
          <c:showVal val="1"/>
          <c:showCatName val="0"/>
          <c:showSerName val="0"/>
          <c:showPercent val="0"/>
          <c:showBubbleSize val="0"/>
        </c:dLbls>
        <c:gapWidth val="65"/>
        <c:axId val="942506079"/>
        <c:axId val="942498879"/>
      </c:barChart>
      <c:catAx>
        <c:axId val="942506079"/>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fr-FR"/>
          </a:p>
        </c:txPr>
        <c:crossAx val="942498879"/>
        <c:crosses val="autoZero"/>
        <c:auto val="1"/>
        <c:lblAlgn val="ctr"/>
        <c:lblOffset val="100"/>
        <c:noMultiLvlLbl val="0"/>
      </c:catAx>
      <c:valAx>
        <c:axId val="94249887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942506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sz="2000" b="1" dirty="0"/>
              <a:t>Pourcentage du nombre d'enfants, avec des besoins particuliers, qui n’allaient pas dans le coin lecture et qui y vont à</a:t>
            </a:r>
            <a:r>
              <a:rPr lang="fr-CA" sz="2000" b="1" baseline="0" dirty="0"/>
              <a:t> la suite de la recherche</a:t>
            </a:r>
            <a:endParaRPr lang="fr-CA" sz="2000" b="1" dirty="0"/>
          </a:p>
        </c:rich>
      </c:tx>
      <c:layout>
        <c:manualLayout>
          <c:xMode val="edge"/>
          <c:yMode val="edge"/>
          <c:x val="9.8990536788822414E-2"/>
          <c:y val="1.47058823529411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ser>
          <c:idx val="0"/>
          <c:order val="0"/>
          <c:tx>
            <c:strRef>
              <c:f>Aménagement!$O$3</c:f>
              <c:strCache>
                <c:ptCount val="1"/>
                <c:pt idx="0">
                  <c:v>Pourcentage du nombre d'enfants qui parmi ceux-ci est-ce qu’il y a des enfants à besoin particulier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Aménagement!$A$4:$A$8</c:f>
              <c:strCache>
                <c:ptCount val="5"/>
                <c:pt idx="0">
                  <c:v>Renard</c:v>
                </c:pt>
                <c:pt idx="1">
                  <c:v>Raton</c:v>
                </c:pt>
                <c:pt idx="2">
                  <c:v>Explorateur</c:v>
                </c:pt>
                <c:pt idx="3">
                  <c:v>Étoile</c:v>
                </c:pt>
                <c:pt idx="4">
                  <c:v>Loup</c:v>
                </c:pt>
              </c:strCache>
            </c:strRef>
          </c:cat>
          <c:val>
            <c:numRef>
              <c:f>Aménagement!$O$4:$O$7</c:f>
              <c:numCache>
                <c:formatCode>0%</c:formatCode>
                <c:ptCount val="4"/>
                <c:pt idx="0">
                  <c:v>0.25</c:v>
                </c:pt>
                <c:pt idx="1">
                  <c:v>0.5</c:v>
                </c:pt>
                <c:pt idx="2">
                  <c:v>0.7142857142857143</c:v>
                </c:pt>
                <c:pt idx="3">
                  <c:v>1</c:v>
                </c:pt>
              </c:numCache>
            </c:numRef>
          </c:val>
          <c:extLst>
            <c:ext xmlns:c16="http://schemas.microsoft.com/office/drawing/2014/chart" uri="{C3380CC4-5D6E-409C-BE32-E72D297353CC}">
              <c16:uniqueId val="{00000000-77B1-44B9-8388-ABF89FEF21B9}"/>
            </c:ext>
          </c:extLst>
        </c:ser>
        <c:dLbls>
          <c:dLblPos val="inEnd"/>
          <c:showLegendKey val="0"/>
          <c:showVal val="1"/>
          <c:showCatName val="0"/>
          <c:showSerName val="0"/>
          <c:showPercent val="0"/>
          <c:showBubbleSize val="0"/>
        </c:dLbls>
        <c:gapWidth val="65"/>
        <c:axId val="1319120255"/>
        <c:axId val="1319099615"/>
      </c:barChart>
      <c:catAx>
        <c:axId val="131912025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319099615"/>
        <c:crosses val="autoZero"/>
        <c:auto val="1"/>
        <c:lblAlgn val="ctr"/>
        <c:lblOffset val="100"/>
        <c:noMultiLvlLbl val="0"/>
      </c:catAx>
      <c:valAx>
        <c:axId val="1319099615"/>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crossAx val="1319120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dirty="0"/>
              <a:t>Les types de livres dans vos bibliothèques ou vos présentoirs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10493651333774293"/>
          <c:y val="0.12759448531878115"/>
          <c:w val="0.88509793501076273"/>
          <c:h val="0.49540453829662695"/>
        </c:manualLayout>
      </c:layout>
      <c:barChart>
        <c:barDir val="col"/>
        <c:grouping val="clustered"/>
        <c:varyColors val="0"/>
        <c:ser>
          <c:idx val="0"/>
          <c:order val="0"/>
          <c:tx>
            <c:strRef>
              <c:f>Aménagement!$B$25</c:f>
              <c:strCache>
                <c:ptCount val="1"/>
                <c:pt idx="0">
                  <c:v>Avant la recherche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Aménagement!$A$26:$A$44</c:f>
              <c:strCache>
                <c:ptCount val="19"/>
                <c:pt idx="0">
                  <c:v>Abécédaires</c:v>
                </c:pt>
                <c:pt idx="1">
                  <c:v>Chiffriers</c:v>
                </c:pt>
                <c:pt idx="2">
                  <c:v>Imagiers</c:v>
                </c:pt>
                <c:pt idx="3">
                  <c:v>Livres animés</c:v>
                </c:pt>
                <c:pt idx="4">
                  <c:v>Albums</c:v>
                </c:pt>
                <c:pt idx="5">
                  <c:v>Albums sans texte</c:v>
                </c:pt>
                <c:pt idx="6">
                  <c:v>Bandes dessinées</c:v>
                </c:pt>
                <c:pt idx="7">
                  <c:v>Bandes dessinées sans texte</c:v>
                </c:pt>
                <c:pt idx="8">
                  <c:v>Contes traditionnels</c:v>
                </c:pt>
                <c:pt idx="9">
                  <c:v>Contes modernes</c:v>
                </c:pt>
                <c:pt idx="10">
                  <c:v>Contes réinventés</c:v>
                </c:pt>
                <c:pt idx="11">
                  <c:v>Livres jeux</c:v>
                </c:pt>
                <c:pt idx="12">
                  <c:v>Documentaires</c:v>
                </c:pt>
                <c:pt idx="13">
                  <c:v>Poésies</c:v>
                </c:pt>
                <c:pt idx="14">
                  <c:v>Chansons</c:v>
                </c:pt>
                <c:pt idx="15">
                  <c:v>Comptines</c:v>
                </c:pt>
                <c:pt idx="16">
                  <c:v>Revues</c:v>
                </c:pt>
                <c:pt idx="17">
                  <c:v>Livres d'activité</c:v>
                </c:pt>
                <c:pt idx="18">
                  <c:v>Autres</c:v>
                </c:pt>
              </c:strCache>
            </c:strRef>
          </c:cat>
          <c:val>
            <c:numRef>
              <c:f>Aménagement!$B$26:$B$44</c:f>
              <c:numCache>
                <c:formatCode>General</c:formatCode>
                <c:ptCount val="19"/>
                <c:pt idx="0">
                  <c:v>0</c:v>
                </c:pt>
                <c:pt idx="1">
                  <c:v>0</c:v>
                </c:pt>
                <c:pt idx="2">
                  <c:v>2</c:v>
                </c:pt>
                <c:pt idx="3">
                  <c:v>2</c:v>
                </c:pt>
                <c:pt idx="4">
                  <c:v>5</c:v>
                </c:pt>
                <c:pt idx="5">
                  <c:v>0</c:v>
                </c:pt>
                <c:pt idx="6">
                  <c:v>1</c:v>
                </c:pt>
                <c:pt idx="7">
                  <c:v>0</c:v>
                </c:pt>
                <c:pt idx="8">
                  <c:v>0</c:v>
                </c:pt>
                <c:pt idx="9">
                  <c:v>1</c:v>
                </c:pt>
                <c:pt idx="10">
                  <c:v>0</c:v>
                </c:pt>
                <c:pt idx="11">
                  <c:v>4</c:v>
                </c:pt>
                <c:pt idx="12">
                  <c:v>3</c:v>
                </c:pt>
                <c:pt idx="13">
                  <c:v>0</c:v>
                </c:pt>
                <c:pt idx="14">
                  <c:v>0</c:v>
                </c:pt>
                <c:pt idx="15">
                  <c:v>0</c:v>
                </c:pt>
                <c:pt idx="16">
                  <c:v>0</c:v>
                </c:pt>
                <c:pt idx="17">
                  <c:v>0</c:v>
                </c:pt>
                <c:pt idx="18">
                  <c:v>0</c:v>
                </c:pt>
              </c:numCache>
            </c:numRef>
          </c:val>
          <c:extLst>
            <c:ext xmlns:c16="http://schemas.microsoft.com/office/drawing/2014/chart" uri="{C3380CC4-5D6E-409C-BE32-E72D297353CC}">
              <c16:uniqueId val="{00000000-43BC-499A-AC38-1B4FB54E9578}"/>
            </c:ext>
          </c:extLst>
        </c:ser>
        <c:ser>
          <c:idx val="1"/>
          <c:order val="1"/>
          <c:tx>
            <c:strRef>
              <c:f>Aménagement!$C$25</c:f>
              <c:strCache>
                <c:ptCount val="1"/>
                <c:pt idx="0">
                  <c:v>Après la recherche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Aménagement!$A$26:$A$44</c:f>
              <c:strCache>
                <c:ptCount val="19"/>
                <c:pt idx="0">
                  <c:v>Abécédaires</c:v>
                </c:pt>
                <c:pt idx="1">
                  <c:v>Chiffriers</c:v>
                </c:pt>
                <c:pt idx="2">
                  <c:v>Imagiers</c:v>
                </c:pt>
                <c:pt idx="3">
                  <c:v>Livres animés</c:v>
                </c:pt>
                <c:pt idx="4">
                  <c:v>Albums</c:v>
                </c:pt>
                <c:pt idx="5">
                  <c:v>Albums sans texte</c:v>
                </c:pt>
                <c:pt idx="6">
                  <c:v>Bandes dessinées</c:v>
                </c:pt>
                <c:pt idx="7">
                  <c:v>Bandes dessinées sans texte</c:v>
                </c:pt>
                <c:pt idx="8">
                  <c:v>Contes traditionnels</c:v>
                </c:pt>
                <c:pt idx="9">
                  <c:v>Contes modernes</c:v>
                </c:pt>
                <c:pt idx="10">
                  <c:v>Contes réinventés</c:v>
                </c:pt>
                <c:pt idx="11">
                  <c:v>Livres jeux</c:v>
                </c:pt>
                <c:pt idx="12">
                  <c:v>Documentaires</c:v>
                </c:pt>
                <c:pt idx="13">
                  <c:v>Poésies</c:v>
                </c:pt>
                <c:pt idx="14">
                  <c:v>Chansons</c:v>
                </c:pt>
                <c:pt idx="15">
                  <c:v>Comptines</c:v>
                </c:pt>
                <c:pt idx="16">
                  <c:v>Revues</c:v>
                </c:pt>
                <c:pt idx="17">
                  <c:v>Livres d'activité</c:v>
                </c:pt>
                <c:pt idx="18">
                  <c:v>Autres</c:v>
                </c:pt>
              </c:strCache>
            </c:strRef>
          </c:cat>
          <c:val>
            <c:numRef>
              <c:f>Aménagement!$C$26:$C$44</c:f>
              <c:numCache>
                <c:formatCode>General</c:formatCode>
                <c:ptCount val="19"/>
                <c:pt idx="0">
                  <c:v>4</c:v>
                </c:pt>
                <c:pt idx="1">
                  <c:v>5</c:v>
                </c:pt>
                <c:pt idx="2">
                  <c:v>4</c:v>
                </c:pt>
                <c:pt idx="3">
                  <c:v>5</c:v>
                </c:pt>
                <c:pt idx="4">
                  <c:v>5</c:v>
                </c:pt>
                <c:pt idx="5">
                  <c:v>4</c:v>
                </c:pt>
                <c:pt idx="6">
                  <c:v>3</c:v>
                </c:pt>
                <c:pt idx="7">
                  <c:v>3</c:v>
                </c:pt>
                <c:pt idx="8">
                  <c:v>3</c:v>
                </c:pt>
                <c:pt idx="9">
                  <c:v>3</c:v>
                </c:pt>
                <c:pt idx="10">
                  <c:v>2</c:v>
                </c:pt>
                <c:pt idx="11">
                  <c:v>5</c:v>
                </c:pt>
                <c:pt idx="12">
                  <c:v>5</c:v>
                </c:pt>
                <c:pt idx="13">
                  <c:v>0</c:v>
                </c:pt>
                <c:pt idx="14">
                  <c:v>1</c:v>
                </c:pt>
                <c:pt idx="15">
                  <c:v>2</c:v>
                </c:pt>
                <c:pt idx="16">
                  <c:v>4</c:v>
                </c:pt>
                <c:pt idx="17">
                  <c:v>1</c:v>
                </c:pt>
                <c:pt idx="18">
                  <c:v>0</c:v>
                </c:pt>
              </c:numCache>
            </c:numRef>
          </c:val>
          <c:extLst>
            <c:ext xmlns:c16="http://schemas.microsoft.com/office/drawing/2014/chart" uri="{C3380CC4-5D6E-409C-BE32-E72D297353CC}">
              <c16:uniqueId val="{00000001-43BC-499A-AC38-1B4FB54E9578}"/>
            </c:ext>
          </c:extLst>
        </c:ser>
        <c:dLbls>
          <c:dLblPos val="inEnd"/>
          <c:showLegendKey val="0"/>
          <c:showVal val="1"/>
          <c:showCatName val="0"/>
          <c:showSerName val="0"/>
          <c:showPercent val="0"/>
          <c:showBubbleSize val="0"/>
        </c:dLbls>
        <c:gapWidth val="65"/>
        <c:axId val="1323668287"/>
        <c:axId val="1323663967"/>
      </c:barChart>
      <c:catAx>
        <c:axId val="1323668287"/>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fr-FR"/>
          </a:p>
        </c:txPr>
        <c:crossAx val="1323663967"/>
        <c:crosses val="autoZero"/>
        <c:auto val="1"/>
        <c:lblAlgn val="ctr"/>
        <c:lblOffset val="100"/>
        <c:noMultiLvlLbl val="0"/>
      </c:catAx>
      <c:valAx>
        <c:axId val="132366396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23668287"/>
        <c:crosses val="autoZero"/>
        <c:crossBetween val="between"/>
      </c:valAx>
      <c:spPr>
        <a:noFill/>
        <a:ln>
          <a:noFill/>
        </a:ln>
        <a:effectLst/>
      </c:spPr>
    </c:plotArea>
    <c:legend>
      <c:legendPos val="b"/>
      <c:layout>
        <c:manualLayout>
          <c:xMode val="edge"/>
          <c:yMode val="edge"/>
          <c:x val="0.3377695890270741"/>
          <c:y val="0.93867560553399121"/>
          <c:w val="0.53787152191343812"/>
          <c:h val="4.986816313312592E-2"/>
        </c:manualLayout>
      </c:layout>
      <c:overlay val="0"/>
      <c:spPr>
        <a:solidFill>
          <a:srgbClr val="FFFFCC"/>
        </a:solid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a:t>Diversification des livres empruntés et non empruntés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Diversification!$B$13</c:f>
              <c:strCache>
                <c:ptCount val="1"/>
                <c:pt idx="0">
                  <c:v>Les types de livres qui sont le plus empruntés à la bibliothèque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Diversification!$A$14:$A$31</c:f>
              <c:strCache>
                <c:ptCount val="18"/>
                <c:pt idx="0">
                  <c:v>Abécédaires</c:v>
                </c:pt>
                <c:pt idx="1">
                  <c:v>Chiffriers</c:v>
                </c:pt>
                <c:pt idx="2">
                  <c:v>Imagiers</c:v>
                </c:pt>
                <c:pt idx="3">
                  <c:v>Livres animés</c:v>
                </c:pt>
                <c:pt idx="4">
                  <c:v>Albums</c:v>
                </c:pt>
                <c:pt idx="5">
                  <c:v>Albums sans texte</c:v>
                </c:pt>
                <c:pt idx="6">
                  <c:v>Bandes dessinées</c:v>
                </c:pt>
                <c:pt idx="7">
                  <c:v>Bandes dessinées sans texte</c:v>
                </c:pt>
                <c:pt idx="8">
                  <c:v>Contes traditionnels</c:v>
                </c:pt>
                <c:pt idx="9">
                  <c:v>Contes modernes</c:v>
                </c:pt>
                <c:pt idx="10">
                  <c:v>Contes réinventés</c:v>
                </c:pt>
                <c:pt idx="11">
                  <c:v>Livres jeux</c:v>
                </c:pt>
                <c:pt idx="12">
                  <c:v>Documentaires</c:v>
                </c:pt>
                <c:pt idx="13">
                  <c:v>Poésies</c:v>
                </c:pt>
                <c:pt idx="14">
                  <c:v>Chansons</c:v>
                </c:pt>
                <c:pt idx="15">
                  <c:v>Comptines</c:v>
                </c:pt>
                <c:pt idx="16">
                  <c:v>Revues</c:v>
                </c:pt>
                <c:pt idx="17">
                  <c:v>Livres d'activité</c:v>
                </c:pt>
              </c:strCache>
            </c:strRef>
          </c:cat>
          <c:val>
            <c:numRef>
              <c:f>Diversification!$B$14:$B$31</c:f>
              <c:numCache>
                <c:formatCode>General</c:formatCode>
                <c:ptCount val="18"/>
                <c:pt idx="0">
                  <c:v>5</c:v>
                </c:pt>
                <c:pt idx="1">
                  <c:v>5</c:v>
                </c:pt>
                <c:pt idx="2">
                  <c:v>4</c:v>
                </c:pt>
                <c:pt idx="3">
                  <c:v>4</c:v>
                </c:pt>
                <c:pt idx="4">
                  <c:v>5</c:v>
                </c:pt>
                <c:pt idx="5">
                  <c:v>4</c:v>
                </c:pt>
                <c:pt idx="6">
                  <c:v>3</c:v>
                </c:pt>
                <c:pt idx="7">
                  <c:v>3</c:v>
                </c:pt>
                <c:pt idx="8">
                  <c:v>2</c:v>
                </c:pt>
                <c:pt idx="9">
                  <c:v>2</c:v>
                </c:pt>
                <c:pt idx="10">
                  <c:v>3</c:v>
                </c:pt>
                <c:pt idx="11">
                  <c:v>1</c:v>
                </c:pt>
                <c:pt idx="12">
                  <c:v>5</c:v>
                </c:pt>
                <c:pt idx="13">
                  <c:v>2</c:v>
                </c:pt>
                <c:pt idx="14">
                  <c:v>3</c:v>
                </c:pt>
                <c:pt idx="15">
                  <c:v>3</c:v>
                </c:pt>
                <c:pt idx="16">
                  <c:v>2</c:v>
                </c:pt>
                <c:pt idx="17">
                  <c:v>0</c:v>
                </c:pt>
              </c:numCache>
            </c:numRef>
          </c:val>
          <c:extLst>
            <c:ext xmlns:c16="http://schemas.microsoft.com/office/drawing/2014/chart" uri="{C3380CC4-5D6E-409C-BE32-E72D297353CC}">
              <c16:uniqueId val="{00000000-6A41-4A01-840E-F3A5D8F2379C}"/>
            </c:ext>
          </c:extLst>
        </c:ser>
        <c:ser>
          <c:idx val="1"/>
          <c:order val="1"/>
          <c:tx>
            <c:strRef>
              <c:f>Diversification!$C$13</c:f>
              <c:strCache>
                <c:ptCount val="1"/>
                <c:pt idx="0">
                  <c:v>Les types de livres que vous n’empruntez pas à la bibliothèque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Diversification!$A$14:$A$31</c:f>
              <c:strCache>
                <c:ptCount val="18"/>
                <c:pt idx="0">
                  <c:v>Abécédaires</c:v>
                </c:pt>
                <c:pt idx="1">
                  <c:v>Chiffriers</c:v>
                </c:pt>
                <c:pt idx="2">
                  <c:v>Imagiers</c:v>
                </c:pt>
                <c:pt idx="3">
                  <c:v>Livres animés</c:v>
                </c:pt>
                <c:pt idx="4">
                  <c:v>Albums</c:v>
                </c:pt>
                <c:pt idx="5">
                  <c:v>Albums sans texte</c:v>
                </c:pt>
                <c:pt idx="6">
                  <c:v>Bandes dessinées</c:v>
                </c:pt>
                <c:pt idx="7">
                  <c:v>Bandes dessinées sans texte</c:v>
                </c:pt>
                <c:pt idx="8">
                  <c:v>Contes traditionnels</c:v>
                </c:pt>
                <c:pt idx="9">
                  <c:v>Contes modernes</c:v>
                </c:pt>
                <c:pt idx="10">
                  <c:v>Contes réinventés</c:v>
                </c:pt>
                <c:pt idx="11">
                  <c:v>Livres jeux</c:v>
                </c:pt>
                <c:pt idx="12">
                  <c:v>Documentaires</c:v>
                </c:pt>
                <c:pt idx="13">
                  <c:v>Poésies</c:v>
                </c:pt>
                <c:pt idx="14">
                  <c:v>Chansons</c:v>
                </c:pt>
                <c:pt idx="15">
                  <c:v>Comptines</c:v>
                </c:pt>
                <c:pt idx="16">
                  <c:v>Revues</c:v>
                </c:pt>
                <c:pt idx="17">
                  <c:v>Livres d'activité</c:v>
                </c:pt>
              </c:strCache>
            </c:strRef>
          </c:cat>
          <c:val>
            <c:numRef>
              <c:f>Diversification!$C$14:$C$31</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1</c:v>
                </c:pt>
                <c:pt idx="12">
                  <c:v>0</c:v>
                </c:pt>
                <c:pt idx="13">
                  <c:v>2</c:v>
                </c:pt>
                <c:pt idx="14">
                  <c:v>0</c:v>
                </c:pt>
                <c:pt idx="15">
                  <c:v>0</c:v>
                </c:pt>
                <c:pt idx="16">
                  <c:v>3</c:v>
                </c:pt>
                <c:pt idx="17">
                  <c:v>3</c:v>
                </c:pt>
              </c:numCache>
            </c:numRef>
          </c:val>
          <c:extLst>
            <c:ext xmlns:c16="http://schemas.microsoft.com/office/drawing/2014/chart" uri="{C3380CC4-5D6E-409C-BE32-E72D297353CC}">
              <c16:uniqueId val="{00000001-6A41-4A01-840E-F3A5D8F2379C}"/>
            </c:ext>
          </c:extLst>
        </c:ser>
        <c:dLbls>
          <c:dLblPos val="inEnd"/>
          <c:showLegendKey val="0"/>
          <c:showVal val="1"/>
          <c:showCatName val="0"/>
          <c:showSerName val="0"/>
          <c:showPercent val="0"/>
          <c:showBubbleSize val="0"/>
        </c:dLbls>
        <c:gapWidth val="65"/>
        <c:axId val="1323666847"/>
        <c:axId val="1323678367"/>
      </c:barChart>
      <c:catAx>
        <c:axId val="1323666847"/>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fr-FR"/>
          </a:p>
        </c:txPr>
        <c:crossAx val="1323678367"/>
        <c:crosses val="autoZero"/>
        <c:auto val="1"/>
        <c:lblAlgn val="ctr"/>
        <c:lblOffset val="100"/>
        <c:noMultiLvlLbl val="0"/>
      </c:catAx>
      <c:valAx>
        <c:axId val="132367836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23666847"/>
        <c:crosses val="autoZero"/>
        <c:crossBetween val="between"/>
      </c:valAx>
      <c:spPr>
        <a:noFill/>
        <a:ln>
          <a:noFill/>
        </a:ln>
        <a:effectLst/>
      </c:spPr>
    </c:plotArea>
    <c:legend>
      <c:legendPos val="b"/>
      <c:overlay val="0"/>
      <c:spPr>
        <a:solidFill>
          <a:srgbClr val="FFFFCC"/>
        </a:solid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sz="3200" dirty="0"/>
              <a:t>Achat</a:t>
            </a:r>
            <a:r>
              <a:rPr lang="fr-CA" sz="3200" baseline="0" dirty="0"/>
              <a:t> de</a:t>
            </a:r>
            <a:r>
              <a:rPr lang="fr-CA" sz="3200" dirty="0"/>
              <a:t> vos livres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Diversification!$B$162</c:f>
              <c:strCache>
                <c:ptCount val="1"/>
                <c:pt idx="0">
                  <c:v>Avant la recherche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Diversification!$A$163:$A$168</c:f>
              <c:strCache>
                <c:ptCount val="6"/>
                <c:pt idx="0">
                  <c:v>En libairie</c:v>
                </c:pt>
                <c:pt idx="1">
                  <c:v>Dans les magasins de livres usagés</c:v>
                </c:pt>
                <c:pt idx="2">
                  <c:v>Dans les magasins grande surface</c:v>
                </c:pt>
                <c:pt idx="3">
                  <c:v>Les marchés aux puces</c:v>
                </c:pt>
                <c:pt idx="4">
                  <c:v>Sur les divers sites de vente en ligne (Market place, Kijiji, etc.) </c:v>
                </c:pt>
                <c:pt idx="5">
                  <c:v>Catalogue Scholastic</c:v>
                </c:pt>
              </c:strCache>
            </c:strRef>
          </c:cat>
          <c:val>
            <c:numRef>
              <c:f>Diversification!$B$163:$B$168</c:f>
              <c:numCache>
                <c:formatCode>General</c:formatCode>
                <c:ptCount val="6"/>
                <c:pt idx="0">
                  <c:v>4</c:v>
                </c:pt>
                <c:pt idx="1">
                  <c:v>5</c:v>
                </c:pt>
                <c:pt idx="2">
                  <c:v>5</c:v>
                </c:pt>
                <c:pt idx="3">
                  <c:v>2</c:v>
                </c:pt>
                <c:pt idx="4">
                  <c:v>2</c:v>
                </c:pt>
                <c:pt idx="5">
                  <c:v>0</c:v>
                </c:pt>
              </c:numCache>
            </c:numRef>
          </c:val>
          <c:extLst>
            <c:ext xmlns:c16="http://schemas.microsoft.com/office/drawing/2014/chart" uri="{C3380CC4-5D6E-409C-BE32-E72D297353CC}">
              <c16:uniqueId val="{00000000-F41A-4E67-ABC7-A6420D1C107B}"/>
            </c:ext>
          </c:extLst>
        </c:ser>
        <c:ser>
          <c:idx val="1"/>
          <c:order val="1"/>
          <c:tx>
            <c:strRef>
              <c:f>Diversification!$C$162</c:f>
              <c:strCache>
                <c:ptCount val="1"/>
                <c:pt idx="0">
                  <c:v>Après la recherche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Diversification!$A$163:$A$168</c:f>
              <c:strCache>
                <c:ptCount val="6"/>
                <c:pt idx="0">
                  <c:v>En libairie</c:v>
                </c:pt>
                <c:pt idx="1">
                  <c:v>Dans les magasins de livres usagés</c:v>
                </c:pt>
                <c:pt idx="2">
                  <c:v>Dans les magasins grande surface</c:v>
                </c:pt>
                <c:pt idx="3">
                  <c:v>Les marchés aux puces</c:v>
                </c:pt>
                <c:pt idx="4">
                  <c:v>Sur les divers sites de vente en ligne (Market place, Kijiji, etc.) </c:v>
                </c:pt>
                <c:pt idx="5">
                  <c:v>Catalogue Scholastic</c:v>
                </c:pt>
              </c:strCache>
            </c:strRef>
          </c:cat>
          <c:val>
            <c:numRef>
              <c:f>Diversification!$C$163:$C$168</c:f>
              <c:numCache>
                <c:formatCode>General</c:formatCode>
                <c:ptCount val="6"/>
                <c:pt idx="0">
                  <c:v>5</c:v>
                </c:pt>
                <c:pt idx="1">
                  <c:v>3</c:v>
                </c:pt>
                <c:pt idx="2">
                  <c:v>4</c:v>
                </c:pt>
                <c:pt idx="3">
                  <c:v>2</c:v>
                </c:pt>
                <c:pt idx="4">
                  <c:v>4</c:v>
                </c:pt>
                <c:pt idx="5">
                  <c:v>2</c:v>
                </c:pt>
              </c:numCache>
            </c:numRef>
          </c:val>
          <c:extLst>
            <c:ext xmlns:c16="http://schemas.microsoft.com/office/drawing/2014/chart" uri="{C3380CC4-5D6E-409C-BE32-E72D297353CC}">
              <c16:uniqueId val="{00000001-F41A-4E67-ABC7-A6420D1C107B}"/>
            </c:ext>
          </c:extLst>
        </c:ser>
        <c:dLbls>
          <c:dLblPos val="inEnd"/>
          <c:showLegendKey val="0"/>
          <c:showVal val="1"/>
          <c:showCatName val="0"/>
          <c:showSerName val="0"/>
          <c:showPercent val="0"/>
          <c:showBubbleSize val="0"/>
        </c:dLbls>
        <c:gapWidth val="65"/>
        <c:axId val="1363559296"/>
        <c:axId val="1363553536"/>
      </c:barChart>
      <c:catAx>
        <c:axId val="1363559296"/>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fr-FR"/>
          </a:p>
        </c:txPr>
        <c:crossAx val="1363553536"/>
        <c:crosses val="autoZero"/>
        <c:auto val="1"/>
        <c:lblAlgn val="ctr"/>
        <c:lblOffset val="100"/>
        <c:noMultiLvlLbl val="0"/>
      </c:catAx>
      <c:valAx>
        <c:axId val="13635535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63559296"/>
        <c:crosses val="autoZero"/>
        <c:crossBetween val="between"/>
      </c:valAx>
      <c:spPr>
        <a:noFill/>
        <a:ln>
          <a:noFill/>
        </a:ln>
        <a:effectLst/>
      </c:spPr>
    </c:plotArea>
    <c:legend>
      <c:legendPos val="b"/>
      <c:overlay val="0"/>
      <c:spPr>
        <a:solidFill>
          <a:srgbClr val="FFFFCC"/>
        </a:solid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sz="2400" b="1" dirty="0"/>
              <a:t>Le</a:t>
            </a:r>
            <a:r>
              <a:rPr lang="fr-CA" sz="2400" b="1" baseline="0" dirty="0"/>
              <a:t> choix d</a:t>
            </a:r>
            <a:r>
              <a:rPr lang="fr-CA" sz="2400" b="1" dirty="0"/>
              <a:t>es livres ?</a:t>
            </a:r>
          </a:p>
        </c:rich>
      </c:tx>
      <c:layout>
        <c:manualLayout>
          <c:xMode val="edge"/>
          <c:yMode val="edge"/>
          <c:x val="0.39334855595274454"/>
          <c:y val="2.550642424726892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Diversification!$B$35</c:f>
              <c:strCache>
                <c:ptCount val="1"/>
                <c:pt idx="0">
                  <c:v>Avant la recherche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Diversification!$A$36:$A$43</c:f>
              <c:strCache>
                <c:ptCount val="8"/>
                <c:pt idx="0">
                  <c:v>À partir de vos coups de cœur</c:v>
                </c:pt>
                <c:pt idx="1">
                  <c:v>À partir des choix des enfants</c:v>
                </c:pt>
                <c:pt idx="2">
                  <c:v>À partir des intérêts des enfants</c:v>
                </c:pt>
                <c:pt idx="3">
                  <c:v>À partir du développement global de l’enfant (Langagier)</c:v>
                </c:pt>
                <c:pt idx="4">
                  <c:v>À partir du développement global de l’enfant (cognitif)</c:v>
                </c:pt>
                <c:pt idx="5">
                  <c:v>À partir du développement global de l’enfant (Physique et moteur)</c:v>
                </c:pt>
                <c:pt idx="6">
                  <c:v>À partir du développement global de l’enfant (Social et affectif)</c:v>
                </c:pt>
                <c:pt idx="7">
                  <c:v>Autre</c:v>
                </c:pt>
              </c:strCache>
            </c:strRef>
          </c:cat>
          <c:val>
            <c:numRef>
              <c:f>Diversification!$B$36:$B$43</c:f>
              <c:numCache>
                <c:formatCode>General</c:formatCode>
                <c:ptCount val="8"/>
                <c:pt idx="0">
                  <c:v>4</c:v>
                </c:pt>
                <c:pt idx="1">
                  <c:v>0</c:v>
                </c:pt>
                <c:pt idx="2">
                  <c:v>4</c:v>
                </c:pt>
                <c:pt idx="3">
                  <c:v>2</c:v>
                </c:pt>
                <c:pt idx="4">
                  <c:v>1</c:v>
                </c:pt>
                <c:pt idx="5">
                  <c:v>1</c:v>
                </c:pt>
                <c:pt idx="6">
                  <c:v>1</c:v>
                </c:pt>
                <c:pt idx="7">
                  <c:v>2</c:v>
                </c:pt>
              </c:numCache>
            </c:numRef>
          </c:val>
          <c:extLst>
            <c:ext xmlns:c16="http://schemas.microsoft.com/office/drawing/2014/chart" uri="{C3380CC4-5D6E-409C-BE32-E72D297353CC}">
              <c16:uniqueId val="{00000000-94F9-4ABD-B182-F552E2F8A7AB}"/>
            </c:ext>
          </c:extLst>
        </c:ser>
        <c:ser>
          <c:idx val="1"/>
          <c:order val="1"/>
          <c:tx>
            <c:strRef>
              <c:f>Diversification!$C$35</c:f>
              <c:strCache>
                <c:ptCount val="1"/>
                <c:pt idx="0">
                  <c:v>Après la recherche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Diversification!$A$36:$A$43</c:f>
              <c:strCache>
                <c:ptCount val="8"/>
                <c:pt idx="0">
                  <c:v>À partir de vos coups de cœur</c:v>
                </c:pt>
                <c:pt idx="1">
                  <c:v>À partir des choix des enfants</c:v>
                </c:pt>
                <c:pt idx="2">
                  <c:v>À partir des intérêts des enfants</c:v>
                </c:pt>
                <c:pt idx="3">
                  <c:v>À partir du développement global de l’enfant (Langagier)</c:v>
                </c:pt>
                <c:pt idx="4">
                  <c:v>À partir du développement global de l’enfant (cognitif)</c:v>
                </c:pt>
                <c:pt idx="5">
                  <c:v>À partir du développement global de l’enfant (Physique et moteur)</c:v>
                </c:pt>
                <c:pt idx="6">
                  <c:v>À partir du développement global de l’enfant (Social et affectif)</c:v>
                </c:pt>
                <c:pt idx="7">
                  <c:v>Autre</c:v>
                </c:pt>
              </c:strCache>
            </c:strRef>
          </c:cat>
          <c:val>
            <c:numRef>
              <c:f>Diversification!$C$36:$C$43</c:f>
              <c:numCache>
                <c:formatCode>General</c:formatCode>
                <c:ptCount val="8"/>
                <c:pt idx="0">
                  <c:v>5</c:v>
                </c:pt>
                <c:pt idx="1">
                  <c:v>3</c:v>
                </c:pt>
                <c:pt idx="2">
                  <c:v>5</c:v>
                </c:pt>
                <c:pt idx="3">
                  <c:v>5</c:v>
                </c:pt>
                <c:pt idx="4">
                  <c:v>5</c:v>
                </c:pt>
                <c:pt idx="5">
                  <c:v>5</c:v>
                </c:pt>
                <c:pt idx="6">
                  <c:v>5</c:v>
                </c:pt>
                <c:pt idx="7">
                  <c:v>3</c:v>
                </c:pt>
              </c:numCache>
            </c:numRef>
          </c:val>
          <c:extLst>
            <c:ext xmlns:c16="http://schemas.microsoft.com/office/drawing/2014/chart" uri="{C3380CC4-5D6E-409C-BE32-E72D297353CC}">
              <c16:uniqueId val="{00000001-94F9-4ABD-B182-F552E2F8A7AB}"/>
            </c:ext>
          </c:extLst>
        </c:ser>
        <c:dLbls>
          <c:dLblPos val="inEnd"/>
          <c:showLegendKey val="0"/>
          <c:showVal val="1"/>
          <c:showCatName val="0"/>
          <c:showSerName val="0"/>
          <c:showPercent val="0"/>
          <c:showBubbleSize val="0"/>
        </c:dLbls>
        <c:gapWidth val="65"/>
        <c:axId val="1323662527"/>
        <c:axId val="1323683167"/>
      </c:barChart>
      <c:catAx>
        <c:axId val="1323662527"/>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fr-FR"/>
          </a:p>
        </c:txPr>
        <c:crossAx val="1323683167"/>
        <c:crosses val="autoZero"/>
        <c:auto val="1"/>
        <c:lblAlgn val="ctr"/>
        <c:lblOffset val="100"/>
        <c:noMultiLvlLbl val="0"/>
      </c:catAx>
      <c:valAx>
        <c:axId val="132368316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23662527"/>
        <c:crosses val="autoZero"/>
        <c:crossBetween val="between"/>
      </c:valAx>
      <c:spPr>
        <a:noFill/>
        <a:ln>
          <a:noFill/>
        </a:ln>
        <a:effectLst/>
      </c:spPr>
    </c:plotArea>
    <c:legend>
      <c:legendPos val="b"/>
      <c:overlay val="0"/>
      <c:spPr>
        <a:solidFill>
          <a:srgbClr val="FFFFCC"/>
        </a:solid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CA" sz="2800" b="1" dirty="0"/>
              <a:t>Les livres qui présentent la diversité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Connaissance!$C$2</c:f>
              <c:strCache>
                <c:ptCount val="1"/>
                <c:pt idx="0">
                  <c:v>Avant la recherche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Connaissance!$B$3:$B$6</c:f>
              <c:strCache>
                <c:ptCount val="4"/>
                <c:pt idx="0">
                  <c:v>Corporelle</c:v>
                </c:pt>
                <c:pt idx="1">
                  <c:v>Culturelle </c:v>
                </c:pt>
                <c:pt idx="2">
                  <c:v>Handicap</c:v>
                </c:pt>
                <c:pt idx="3">
                  <c:v>Diversité des personnages (anthropomorphisme)</c:v>
                </c:pt>
              </c:strCache>
            </c:strRef>
          </c:cat>
          <c:val>
            <c:numRef>
              <c:f>Connaissance!$C$3:$C$6</c:f>
              <c:numCache>
                <c:formatCode>General</c:formatCode>
                <c:ptCount val="4"/>
                <c:pt idx="0">
                  <c:v>1</c:v>
                </c:pt>
                <c:pt idx="1">
                  <c:v>3</c:v>
                </c:pt>
                <c:pt idx="2">
                  <c:v>3</c:v>
                </c:pt>
                <c:pt idx="3">
                  <c:v>1</c:v>
                </c:pt>
              </c:numCache>
            </c:numRef>
          </c:val>
          <c:extLst>
            <c:ext xmlns:c16="http://schemas.microsoft.com/office/drawing/2014/chart" uri="{C3380CC4-5D6E-409C-BE32-E72D297353CC}">
              <c16:uniqueId val="{00000000-30BB-42D5-9952-E3EA64B5056E}"/>
            </c:ext>
          </c:extLst>
        </c:ser>
        <c:ser>
          <c:idx val="1"/>
          <c:order val="1"/>
          <c:tx>
            <c:strRef>
              <c:f>Connaissance!$D$2</c:f>
              <c:strCache>
                <c:ptCount val="1"/>
                <c:pt idx="0">
                  <c:v>Après la recherche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Connaissance!$B$3:$B$6</c:f>
              <c:strCache>
                <c:ptCount val="4"/>
                <c:pt idx="0">
                  <c:v>Corporelle</c:v>
                </c:pt>
                <c:pt idx="1">
                  <c:v>Culturelle </c:v>
                </c:pt>
                <c:pt idx="2">
                  <c:v>Handicap</c:v>
                </c:pt>
                <c:pt idx="3">
                  <c:v>Diversité des personnages (anthropomorphisme)</c:v>
                </c:pt>
              </c:strCache>
            </c:strRef>
          </c:cat>
          <c:val>
            <c:numRef>
              <c:f>Connaissance!$D$3:$D$6</c:f>
              <c:numCache>
                <c:formatCode>General</c:formatCode>
                <c:ptCount val="4"/>
                <c:pt idx="0">
                  <c:v>4</c:v>
                </c:pt>
                <c:pt idx="1">
                  <c:v>5</c:v>
                </c:pt>
                <c:pt idx="2">
                  <c:v>3</c:v>
                </c:pt>
                <c:pt idx="3">
                  <c:v>3</c:v>
                </c:pt>
              </c:numCache>
            </c:numRef>
          </c:val>
          <c:extLst>
            <c:ext xmlns:c16="http://schemas.microsoft.com/office/drawing/2014/chart" uri="{C3380CC4-5D6E-409C-BE32-E72D297353CC}">
              <c16:uniqueId val="{00000001-30BB-42D5-9952-E3EA64B5056E}"/>
            </c:ext>
          </c:extLst>
        </c:ser>
        <c:dLbls>
          <c:dLblPos val="inEnd"/>
          <c:showLegendKey val="0"/>
          <c:showVal val="1"/>
          <c:showCatName val="0"/>
          <c:showSerName val="0"/>
          <c:showPercent val="0"/>
          <c:showBubbleSize val="0"/>
        </c:dLbls>
        <c:gapWidth val="65"/>
        <c:axId val="1323674047"/>
        <c:axId val="1323665407"/>
      </c:barChart>
      <c:catAx>
        <c:axId val="1323674047"/>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fr-FR"/>
          </a:p>
        </c:txPr>
        <c:crossAx val="1323665407"/>
        <c:crosses val="autoZero"/>
        <c:auto val="1"/>
        <c:lblAlgn val="ctr"/>
        <c:lblOffset val="100"/>
        <c:noMultiLvlLbl val="0"/>
      </c:catAx>
      <c:valAx>
        <c:axId val="132366540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23674047"/>
        <c:crosses val="autoZero"/>
        <c:crossBetween val="between"/>
      </c:valAx>
      <c:spPr>
        <a:noFill/>
        <a:ln>
          <a:noFill/>
        </a:ln>
        <a:effectLst/>
      </c:spPr>
    </c:plotArea>
    <c:legend>
      <c:legendPos val="b"/>
      <c:overlay val="0"/>
      <c:spPr>
        <a:solidFill>
          <a:srgbClr val="FFFFCC"/>
        </a:solid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fr-CA" sz="2800" b="1" dirty="0"/>
              <a:t>Les impacts de l’utilisation d’un réseau littéraire avec les enfants </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6328161730136343E-2"/>
          <c:y val="0.29301260022909514"/>
          <c:w val="0.95862717442407142"/>
          <c:h val="0.44969883919149284"/>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enf.'!$A$2:$A$6</c:f>
              <c:strCache>
                <c:ptCount val="5"/>
                <c:pt idx="0">
                  <c:v>Susciter un intérêt nouveau pour le livre (objet)</c:v>
                </c:pt>
                <c:pt idx="1">
                  <c:v>Susciter un intérêt nouveau pour intervenir pendant l’histoire</c:v>
                </c:pt>
                <c:pt idx="2">
                  <c:v>Susciter un intérêt nouveau pour participer aux discussions</c:v>
                </c:pt>
                <c:pt idx="3">
                  <c:v>Susciter un intérêt nouveau pour l’aménagement</c:v>
                </c:pt>
                <c:pt idx="4">
                  <c:v>Favoriser l’intérêt autour de la lecture</c:v>
                </c:pt>
              </c:strCache>
            </c:strRef>
          </c:cat>
          <c:val>
            <c:numRef>
              <c:f>'COMP enf.'!$B$2:$B$6</c:f>
              <c:numCache>
                <c:formatCode>0%</c:formatCode>
                <c:ptCount val="5"/>
                <c:pt idx="0">
                  <c:v>1</c:v>
                </c:pt>
                <c:pt idx="1">
                  <c:v>0.2</c:v>
                </c:pt>
                <c:pt idx="2">
                  <c:v>0.6</c:v>
                </c:pt>
                <c:pt idx="3">
                  <c:v>0.2</c:v>
                </c:pt>
                <c:pt idx="4">
                  <c:v>0.8</c:v>
                </c:pt>
              </c:numCache>
            </c:numRef>
          </c:val>
          <c:extLst>
            <c:ext xmlns:c16="http://schemas.microsoft.com/office/drawing/2014/chart" uri="{C3380CC4-5D6E-409C-BE32-E72D297353CC}">
              <c16:uniqueId val="{00000000-A15E-4572-A647-62CDA86CB554}"/>
            </c:ext>
          </c:extLst>
        </c:ser>
        <c:dLbls>
          <c:dLblPos val="inEnd"/>
          <c:showLegendKey val="0"/>
          <c:showVal val="1"/>
          <c:showCatName val="0"/>
          <c:showSerName val="0"/>
          <c:showPercent val="0"/>
          <c:showBubbleSize val="0"/>
        </c:dLbls>
        <c:gapWidth val="65"/>
        <c:axId val="1323675967"/>
        <c:axId val="1323679327"/>
      </c:barChart>
      <c:catAx>
        <c:axId val="1323675967"/>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fr-FR"/>
          </a:p>
        </c:txPr>
        <c:crossAx val="1323679327"/>
        <c:crosses val="autoZero"/>
        <c:auto val="1"/>
        <c:lblAlgn val="ctr"/>
        <c:lblOffset val="100"/>
        <c:noMultiLvlLbl val="0"/>
      </c:catAx>
      <c:valAx>
        <c:axId val="132367932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236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CA" sz="2400" dirty="0"/>
              <a:t>Les impacts des activités de réinvestissements avec les enfants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enf.'!$A$55:$A$60</c:f>
              <c:strCache>
                <c:ptCount val="6"/>
                <c:pt idx="0">
                  <c:v>Augmentation du plaisir</c:v>
                </c:pt>
                <c:pt idx="1">
                  <c:v>Augmentation de l’intérêt</c:v>
                </c:pt>
                <c:pt idx="2">
                  <c:v>Favorise la discussion</c:v>
                </c:pt>
                <c:pt idx="3">
                  <c:v>Favorise le développement global</c:v>
                </c:pt>
                <c:pt idx="4">
                  <c:v>Amène les enfants à voir au-delà de l’histoire</c:v>
                </c:pt>
                <c:pt idx="5">
                  <c:v>Favorise l’apprentissage par le jeu</c:v>
                </c:pt>
              </c:strCache>
            </c:strRef>
          </c:cat>
          <c:val>
            <c:numRef>
              <c:f>'COMP enf.'!$B$55:$B$60</c:f>
              <c:numCache>
                <c:formatCode>0%</c:formatCode>
                <c:ptCount val="6"/>
                <c:pt idx="0">
                  <c:v>0.6</c:v>
                </c:pt>
                <c:pt idx="1">
                  <c:v>0.8</c:v>
                </c:pt>
                <c:pt idx="2">
                  <c:v>0.8</c:v>
                </c:pt>
                <c:pt idx="3">
                  <c:v>0.8</c:v>
                </c:pt>
                <c:pt idx="4">
                  <c:v>1</c:v>
                </c:pt>
                <c:pt idx="5">
                  <c:v>0.4</c:v>
                </c:pt>
              </c:numCache>
            </c:numRef>
          </c:val>
          <c:extLst>
            <c:ext xmlns:c16="http://schemas.microsoft.com/office/drawing/2014/chart" uri="{C3380CC4-5D6E-409C-BE32-E72D297353CC}">
              <c16:uniqueId val="{00000000-7D29-40D7-8E81-64A21BD39695}"/>
            </c:ext>
          </c:extLst>
        </c:ser>
        <c:dLbls>
          <c:dLblPos val="inEnd"/>
          <c:showLegendKey val="0"/>
          <c:showVal val="1"/>
          <c:showCatName val="0"/>
          <c:showSerName val="0"/>
          <c:showPercent val="0"/>
          <c:showBubbleSize val="0"/>
        </c:dLbls>
        <c:gapWidth val="65"/>
        <c:axId val="942508959"/>
        <c:axId val="942509439"/>
      </c:barChart>
      <c:catAx>
        <c:axId val="942508959"/>
        <c:scaling>
          <c:orientation val="minMax"/>
        </c:scaling>
        <c:delete val="0"/>
        <c:axPos val="b"/>
        <c:numFmt formatCode="General" sourceLinked="1"/>
        <c:majorTickMark val="none"/>
        <c:minorTickMark val="none"/>
        <c:tickLblPos val="nextTo"/>
        <c:spPr>
          <a:solidFill>
            <a:srgbClr val="FFFF99"/>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1" i="0" u="none" strike="noStrike" kern="1200" cap="all" baseline="0">
                <a:solidFill>
                  <a:schemeClr val="dk1">
                    <a:lumMod val="75000"/>
                    <a:lumOff val="25000"/>
                  </a:schemeClr>
                </a:solidFill>
                <a:latin typeface="+mn-lt"/>
                <a:ea typeface="+mn-ea"/>
                <a:cs typeface="+mn-cs"/>
              </a:defRPr>
            </a:pPr>
            <a:endParaRPr lang="fr-FR"/>
          </a:p>
        </c:txPr>
        <c:crossAx val="942509439"/>
        <c:crosses val="autoZero"/>
        <c:auto val="1"/>
        <c:lblAlgn val="ctr"/>
        <c:lblOffset val="100"/>
        <c:noMultiLvlLbl val="0"/>
      </c:catAx>
      <c:valAx>
        <c:axId val="94250943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942508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0.00439</cdr:x>
      <cdr:y>0.14306</cdr:y>
    </cdr:from>
    <cdr:to>
      <cdr:x>0.07939</cdr:x>
      <cdr:y>0.19397</cdr:y>
    </cdr:to>
    <cdr:sp macro="" textlink="">
      <cdr:nvSpPr>
        <cdr:cNvPr id="2" name="Rectangle : coins arrondis 1">
          <a:extLst xmlns:a="http://schemas.openxmlformats.org/drawingml/2006/main">
            <a:ext uri="{FF2B5EF4-FFF2-40B4-BE49-F238E27FC236}">
              <a16:creationId xmlns:a16="http://schemas.microsoft.com/office/drawing/2014/main" id="{26CC8B51-006C-E328-8EEA-2B84B4E524DE}"/>
            </a:ext>
          </a:extLst>
        </cdr:cNvPr>
        <cdr:cNvSpPr/>
      </cdr:nvSpPr>
      <cdr:spPr>
        <a:xfrm xmlns:a="http://schemas.openxmlformats.org/drawingml/2006/main">
          <a:off x="51881" y="794794"/>
          <a:ext cx="885680" cy="282804"/>
        </a:xfrm>
        <a:prstGeom xmlns:a="http://schemas.openxmlformats.org/drawingml/2006/main" prst="roundRect">
          <a:avLst>
            <a:gd name="adj" fmla="val 0"/>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400" b="1" dirty="0">
              <a:solidFill>
                <a:schemeClr val="tx1"/>
              </a:solidFill>
            </a:rPr>
            <a:t>Dauphi</a:t>
          </a:r>
          <a:r>
            <a:rPr lang="fr-FR" dirty="0">
              <a:solidFill>
                <a:schemeClr val="tx1"/>
              </a:solidFill>
            </a:rPr>
            <a:t>n</a:t>
          </a:r>
        </a:p>
      </cdr:txBody>
    </cdr:sp>
  </cdr:relSizeAnchor>
  <cdr:relSizeAnchor xmlns:cdr="http://schemas.openxmlformats.org/drawingml/2006/chartDrawing">
    <cdr:from>
      <cdr:x>0.00439</cdr:x>
      <cdr:y>0.62732</cdr:y>
    </cdr:from>
    <cdr:to>
      <cdr:x>0.07939</cdr:x>
      <cdr:y>0.67823</cdr:y>
    </cdr:to>
    <cdr:sp macro="" textlink="">
      <cdr:nvSpPr>
        <cdr:cNvPr id="3" name="Rectangle : coins arrondis 2">
          <a:extLst xmlns:a="http://schemas.openxmlformats.org/drawingml/2006/main">
            <a:ext uri="{FF2B5EF4-FFF2-40B4-BE49-F238E27FC236}">
              <a16:creationId xmlns:a16="http://schemas.microsoft.com/office/drawing/2014/main" id="{631108B1-F5CA-3514-7192-84F6447EE4D9}"/>
            </a:ext>
          </a:extLst>
        </cdr:cNvPr>
        <cdr:cNvSpPr/>
      </cdr:nvSpPr>
      <cdr:spPr>
        <a:xfrm xmlns:a="http://schemas.openxmlformats.org/drawingml/2006/main">
          <a:off x="51881" y="3485100"/>
          <a:ext cx="885680" cy="282804"/>
        </a:xfrm>
        <a:prstGeom xmlns:a="http://schemas.openxmlformats.org/drawingml/2006/main" prst="roundRect">
          <a:avLst>
            <a:gd name="adj" fmla="val 0"/>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Colibri</a:t>
          </a:r>
        </a:p>
      </cdr:txBody>
    </cdr:sp>
  </cdr:relSizeAnchor>
  <cdr:relSizeAnchor xmlns:cdr="http://schemas.openxmlformats.org/drawingml/2006/chartDrawing">
    <cdr:from>
      <cdr:x>0.00439</cdr:x>
      <cdr:y>0.2659</cdr:y>
    </cdr:from>
    <cdr:to>
      <cdr:x>0.07939</cdr:x>
      <cdr:y>0.3168</cdr:y>
    </cdr:to>
    <cdr:sp macro="" textlink="">
      <cdr:nvSpPr>
        <cdr:cNvPr id="4" name="Rectangle : coins arrondis 3">
          <a:extLst xmlns:a="http://schemas.openxmlformats.org/drawingml/2006/main">
            <a:ext uri="{FF2B5EF4-FFF2-40B4-BE49-F238E27FC236}">
              <a16:creationId xmlns:a16="http://schemas.microsoft.com/office/drawing/2014/main" id="{631108B1-F5CA-3514-7192-84F6447EE4D9}"/>
            </a:ext>
          </a:extLst>
        </cdr:cNvPr>
        <cdr:cNvSpPr/>
      </cdr:nvSpPr>
      <cdr:spPr>
        <a:xfrm xmlns:a="http://schemas.openxmlformats.org/drawingml/2006/main">
          <a:off x="51881" y="1477191"/>
          <a:ext cx="885680" cy="282804"/>
        </a:xfrm>
        <a:prstGeom xmlns:a="http://schemas.openxmlformats.org/drawingml/2006/main" prst="roundRect">
          <a:avLst>
            <a:gd name="adj" fmla="val 0"/>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Panda</a:t>
          </a:r>
        </a:p>
      </cdr:txBody>
    </cdr:sp>
  </cdr:relSizeAnchor>
  <cdr:relSizeAnchor xmlns:cdr="http://schemas.openxmlformats.org/drawingml/2006/chartDrawing">
    <cdr:from>
      <cdr:x>0.00439</cdr:x>
      <cdr:y>0.38359</cdr:y>
    </cdr:from>
    <cdr:to>
      <cdr:x>0.07939</cdr:x>
      <cdr:y>0.43449</cdr:y>
    </cdr:to>
    <cdr:sp macro="" textlink="">
      <cdr:nvSpPr>
        <cdr:cNvPr id="5" name="Rectangle : coins arrondis 4">
          <a:extLst xmlns:a="http://schemas.openxmlformats.org/drawingml/2006/main">
            <a:ext uri="{FF2B5EF4-FFF2-40B4-BE49-F238E27FC236}">
              <a16:creationId xmlns:a16="http://schemas.microsoft.com/office/drawing/2014/main" id="{631108B1-F5CA-3514-7192-84F6447EE4D9}"/>
            </a:ext>
          </a:extLst>
        </cdr:cNvPr>
        <cdr:cNvSpPr/>
      </cdr:nvSpPr>
      <cdr:spPr>
        <a:xfrm xmlns:a="http://schemas.openxmlformats.org/drawingml/2006/main">
          <a:off x="51881" y="2131043"/>
          <a:ext cx="885680" cy="282804"/>
        </a:xfrm>
        <a:prstGeom xmlns:a="http://schemas.openxmlformats.org/drawingml/2006/main" prst="roundRect">
          <a:avLst>
            <a:gd name="adj" fmla="val 0"/>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Girafe</a:t>
          </a:r>
        </a:p>
      </cdr:txBody>
    </cdr:sp>
  </cdr:relSizeAnchor>
  <cdr:relSizeAnchor xmlns:cdr="http://schemas.openxmlformats.org/drawingml/2006/chartDrawing">
    <cdr:from>
      <cdr:x>0.00439</cdr:x>
      <cdr:y>0.5</cdr:y>
    </cdr:from>
    <cdr:to>
      <cdr:x>0.07939</cdr:x>
      <cdr:y>0.5509</cdr:y>
    </cdr:to>
    <cdr:sp macro="" textlink="">
      <cdr:nvSpPr>
        <cdr:cNvPr id="6" name="Rectangle : coins arrondis 5">
          <a:extLst xmlns:a="http://schemas.openxmlformats.org/drawingml/2006/main">
            <a:ext uri="{FF2B5EF4-FFF2-40B4-BE49-F238E27FC236}">
              <a16:creationId xmlns:a16="http://schemas.microsoft.com/office/drawing/2014/main" id="{631108B1-F5CA-3514-7192-84F6447EE4D9}"/>
            </a:ext>
          </a:extLst>
        </cdr:cNvPr>
        <cdr:cNvSpPr/>
      </cdr:nvSpPr>
      <cdr:spPr>
        <a:xfrm xmlns:a="http://schemas.openxmlformats.org/drawingml/2006/main">
          <a:off x="51881" y="2777765"/>
          <a:ext cx="885680" cy="282804"/>
        </a:xfrm>
        <a:prstGeom xmlns:a="http://schemas.openxmlformats.org/drawingml/2006/main" prst="roundRect">
          <a:avLst>
            <a:gd name="adj" fmla="val 0"/>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Toucan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0.38328</cdr:y>
    </cdr:from>
    <cdr:to>
      <cdr:x>0.13835</cdr:x>
      <cdr:y>0.44037</cdr:y>
    </cdr:to>
    <cdr:sp macro="" textlink="">
      <cdr:nvSpPr>
        <cdr:cNvPr id="4" name="Rectangle 3">
          <a:extLst xmlns:a="http://schemas.openxmlformats.org/drawingml/2006/main">
            <a:ext uri="{FF2B5EF4-FFF2-40B4-BE49-F238E27FC236}">
              <a16:creationId xmlns:a16="http://schemas.microsoft.com/office/drawing/2014/main" id="{688BF24D-9EBA-6A45-18D5-09627065A6F8}"/>
            </a:ext>
          </a:extLst>
        </cdr:cNvPr>
        <cdr:cNvSpPr/>
      </cdr:nvSpPr>
      <cdr:spPr>
        <a:xfrm xmlns:a="http://schemas.openxmlformats.org/drawingml/2006/main">
          <a:off x="0" y="2415612"/>
          <a:ext cx="930135" cy="359790"/>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400" b="1" dirty="0">
              <a:solidFill>
                <a:schemeClr val="tx1"/>
              </a:solidFill>
            </a:rPr>
            <a:t>Panda</a:t>
          </a:r>
        </a:p>
      </cdr:txBody>
    </cdr:sp>
  </cdr:relSizeAnchor>
  <cdr:relSizeAnchor xmlns:cdr="http://schemas.openxmlformats.org/drawingml/2006/chartDrawing">
    <cdr:from>
      <cdr:x>0</cdr:x>
      <cdr:y>0.52699</cdr:y>
    </cdr:from>
    <cdr:to>
      <cdr:x>0.13835</cdr:x>
      <cdr:y>0.58408</cdr:y>
    </cdr:to>
    <cdr:sp macro="" textlink="">
      <cdr:nvSpPr>
        <cdr:cNvPr id="5" name="Rectangle 4">
          <a:extLst xmlns:a="http://schemas.openxmlformats.org/drawingml/2006/main">
            <a:ext uri="{FF2B5EF4-FFF2-40B4-BE49-F238E27FC236}">
              <a16:creationId xmlns:a16="http://schemas.microsoft.com/office/drawing/2014/main" id="{9394392A-213E-75C5-8C8B-AECC08A6FAD5}"/>
            </a:ext>
          </a:extLst>
        </cdr:cNvPr>
        <cdr:cNvSpPr/>
      </cdr:nvSpPr>
      <cdr:spPr>
        <a:xfrm xmlns:a="http://schemas.openxmlformats.org/drawingml/2006/main">
          <a:off x="0" y="3321364"/>
          <a:ext cx="930135" cy="359790"/>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Girafe</a:t>
          </a:r>
        </a:p>
      </cdr:txBody>
    </cdr:sp>
  </cdr:relSizeAnchor>
  <cdr:relSizeAnchor xmlns:cdr="http://schemas.openxmlformats.org/drawingml/2006/chartDrawing">
    <cdr:from>
      <cdr:x>0</cdr:x>
      <cdr:y>0.65758</cdr:y>
    </cdr:from>
    <cdr:to>
      <cdr:x>0.13835</cdr:x>
      <cdr:y>0.71467</cdr:y>
    </cdr:to>
    <cdr:sp macro="" textlink="">
      <cdr:nvSpPr>
        <cdr:cNvPr id="6" name="Rectangle 5">
          <a:extLst xmlns:a="http://schemas.openxmlformats.org/drawingml/2006/main">
            <a:ext uri="{FF2B5EF4-FFF2-40B4-BE49-F238E27FC236}">
              <a16:creationId xmlns:a16="http://schemas.microsoft.com/office/drawing/2014/main" id="{9394392A-213E-75C5-8C8B-AECC08A6FAD5}"/>
            </a:ext>
          </a:extLst>
        </cdr:cNvPr>
        <cdr:cNvSpPr/>
      </cdr:nvSpPr>
      <cdr:spPr>
        <a:xfrm xmlns:a="http://schemas.openxmlformats.org/drawingml/2006/main">
          <a:off x="0" y="4144384"/>
          <a:ext cx="930135" cy="359790"/>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Toucan</a:t>
          </a:r>
        </a:p>
      </cdr:txBody>
    </cdr:sp>
  </cdr:relSizeAnchor>
  <cdr:relSizeAnchor xmlns:cdr="http://schemas.openxmlformats.org/drawingml/2006/chartDrawing">
    <cdr:from>
      <cdr:x>0</cdr:x>
      <cdr:y>0.80267</cdr:y>
    </cdr:from>
    <cdr:to>
      <cdr:x>0.13835</cdr:x>
      <cdr:y>0.85975</cdr:y>
    </cdr:to>
    <cdr:sp macro="" textlink="">
      <cdr:nvSpPr>
        <cdr:cNvPr id="7" name="Rectangle 6">
          <a:extLst xmlns:a="http://schemas.openxmlformats.org/drawingml/2006/main">
            <a:ext uri="{FF2B5EF4-FFF2-40B4-BE49-F238E27FC236}">
              <a16:creationId xmlns:a16="http://schemas.microsoft.com/office/drawing/2014/main" id="{9394392A-213E-75C5-8C8B-AECC08A6FAD5}"/>
            </a:ext>
          </a:extLst>
        </cdr:cNvPr>
        <cdr:cNvSpPr/>
      </cdr:nvSpPr>
      <cdr:spPr>
        <a:xfrm xmlns:a="http://schemas.openxmlformats.org/drawingml/2006/main">
          <a:off x="0" y="5058783"/>
          <a:ext cx="930135" cy="359790"/>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Colibri</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0.48826</cdr:y>
    </cdr:from>
    <cdr:to>
      <cdr:x>0.14909</cdr:x>
      <cdr:y>0.54098</cdr:y>
    </cdr:to>
    <cdr:sp macro="" textlink="">
      <cdr:nvSpPr>
        <cdr:cNvPr id="2" name="Rectangle 1">
          <a:extLst xmlns:a="http://schemas.openxmlformats.org/drawingml/2006/main">
            <a:ext uri="{FF2B5EF4-FFF2-40B4-BE49-F238E27FC236}">
              <a16:creationId xmlns:a16="http://schemas.microsoft.com/office/drawing/2014/main" id="{0A19FD74-06C3-A0B4-6ECC-020F7D90F00B}"/>
            </a:ext>
          </a:extLst>
        </cdr:cNvPr>
        <cdr:cNvSpPr/>
      </cdr:nvSpPr>
      <cdr:spPr>
        <a:xfrm xmlns:a="http://schemas.openxmlformats.org/drawingml/2006/main">
          <a:off x="0" y="2848984"/>
          <a:ext cx="955082" cy="307642"/>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400" b="1" dirty="0">
              <a:solidFill>
                <a:schemeClr val="tx1"/>
              </a:solidFill>
            </a:rPr>
            <a:t>Girafe</a:t>
          </a:r>
        </a:p>
      </cdr:txBody>
    </cdr:sp>
  </cdr:relSizeAnchor>
  <cdr:relSizeAnchor xmlns:cdr="http://schemas.openxmlformats.org/drawingml/2006/chartDrawing">
    <cdr:from>
      <cdr:x>1.56097E-7</cdr:x>
      <cdr:y>0.66513</cdr:y>
    </cdr:from>
    <cdr:to>
      <cdr:x>0.14909</cdr:x>
      <cdr:y>0.72289</cdr:y>
    </cdr:to>
    <cdr:sp macro="" textlink="">
      <cdr:nvSpPr>
        <cdr:cNvPr id="3" name="Rectangle 2">
          <a:extLst xmlns:a="http://schemas.openxmlformats.org/drawingml/2006/main">
            <a:ext uri="{FF2B5EF4-FFF2-40B4-BE49-F238E27FC236}">
              <a16:creationId xmlns:a16="http://schemas.microsoft.com/office/drawing/2014/main" id="{BD10DC81-EF79-83FF-8722-1C672B01FBC5}"/>
            </a:ext>
          </a:extLst>
        </cdr:cNvPr>
        <cdr:cNvSpPr/>
      </cdr:nvSpPr>
      <cdr:spPr>
        <a:xfrm xmlns:a="http://schemas.openxmlformats.org/drawingml/2006/main">
          <a:off x="1" y="3881045"/>
          <a:ext cx="955082" cy="337008"/>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Toucan</a:t>
          </a:r>
        </a:p>
      </cdr:txBody>
    </cdr:sp>
  </cdr:relSizeAnchor>
  <cdr:relSizeAnchor xmlns:cdr="http://schemas.openxmlformats.org/drawingml/2006/chartDrawing">
    <cdr:from>
      <cdr:x>0</cdr:x>
      <cdr:y>0.84897</cdr:y>
    </cdr:from>
    <cdr:to>
      <cdr:x>0.14909</cdr:x>
      <cdr:y>0.90673</cdr:y>
    </cdr:to>
    <cdr:sp macro="" textlink="">
      <cdr:nvSpPr>
        <cdr:cNvPr id="4" name="Rectangle 3">
          <a:extLst xmlns:a="http://schemas.openxmlformats.org/drawingml/2006/main">
            <a:ext uri="{FF2B5EF4-FFF2-40B4-BE49-F238E27FC236}">
              <a16:creationId xmlns:a16="http://schemas.microsoft.com/office/drawing/2014/main" id="{BD10DC81-EF79-83FF-8722-1C672B01FBC5}"/>
            </a:ext>
          </a:extLst>
        </cdr:cNvPr>
        <cdr:cNvSpPr/>
      </cdr:nvSpPr>
      <cdr:spPr>
        <a:xfrm xmlns:a="http://schemas.openxmlformats.org/drawingml/2006/main">
          <a:off x="-411804" y="4953743"/>
          <a:ext cx="955082" cy="337008"/>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rPr>
            <a:t>Colibri</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‹N°›</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70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‹N°›</a:t>
            </a:fld>
            <a:endParaRPr lang="en-US"/>
          </a:p>
        </p:txBody>
      </p:sp>
    </p:spTree>
    <p:extLst>
      <p:ext uri="{BB962C8B-B14F-4D97-AF65-F5344CB8AC3E}">
        <p14:creationId xmlns:p14="http://schemas.microsoft.com/office/powerpoint/2010/main" val="284931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‹N°›</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57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‹N°›</a:t>
            </a:fld>
            <a:endParaRPr lang="en-US"/>
          </a:p>
        </p:txBody>
      </p:sp>
    </p:spTree>
    <p:extLst>
      <p:ext uri="{BB962C8B-B14F-4D97-AF65-F5344CB8AC3E}">
        <p14:creationId xmlns:p14="http://schemas.microsoft.com/office/powerpoint/2010/main" val="249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‹N°›</a:t>
            </a:fld>
            <a:endParaRPr lang="en-US"/>
          </a:p>
        </p:txBody>
      </p:sp>
    </p:spTree>
    <p:extLst>
      <p:ext uri="{BB962C8B-B14F-4D97-AF65-F5344CB8AC3E}">
        <p14:creationId xmlns:p14="http://schemas.microsoft.com/office/powerpoint/2010/main" val="41907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‹N°›</a:t>
            </a:fld>
            <a:endParaRPr lang="en-US"/>
          </a:p>
        </p:txBody>
      </p:sp>
    </p:spTree>
    <p:extLst>
      <p:ext uri="{BB962C8B-B14F-4D97-AF65-F5344CB8AC3E}">
        <p14:creationId xmlns:p14="http://schemas.microsoft.com/office/powerpoint/2010/main" val="427669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‹N°›</a:t>
            </a:fld>
            <a:endParaRPr lang="en-US"/>
          </a:p>
        </p:txBody>
      </p:sp>
    </p:spTree>
    <p:extLst>
      <p:ext uri="{BB962C8B-B14F-4D97-AF65-F5344CB8AC3E}">
        <p14:creationId xmlns:p14="http://schemas.microsoft.com/office/powerpoint/2010/main" val="38850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‹N°›</a:t>
            </a:fld>
            <a:endParaRPr lang="en-US"/>
          </a:p>
        </p:txBody>
      </p:sp>
    </p:spTree>
    <p:extLst>
      <p:ext uri="{BB962C8B-B14F-4D97-AF65-F5344CB8AC3E}">
        <p14:creationId xmlns:p14="http://schemas.microsoft.com/office/powerpoint/2010/main" val="81908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‹N°›</a:t>
            </a:fld>
            <a:endParaRPr lang="en-US"/>
          </a:p>
        </p:txBody>
      </p:sp>
    </p:spTree>
    <p:extLst>
      <p:ext uri="{BB962C8B-B14F-4D97-AF65-F5344CB8AC3E}">
        <p14:creationId xmlns:p14="http://schemas.microsoft.com/office/powerpoint/2010/main" val="95958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‹N°›</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81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6/11/2024</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‹N°›</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88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6/11/2024</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‹N°›</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98697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00.xml.rels><?xml version="1.0" encoding="UTF-8" standalone="yes"?>
<Relationships xmlns="http://schemas.openxmlformats.org/package/2006/relationships"><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 Id="rId5" Type="http://schemas.openxmlformats.org/officeDocument/2006/relationships/slideLayout" Target="../slideLayouts/slideLayout2.xml"/><Relationship Id="rId4" Type="http://schemas.openxmlformats.org/officeDocument/2006/relationships/tags" Target="../tags/tag409.xml"/></Relationships>
</file>

<file path=ppt/slides/_rels/slide101.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4"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4"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tags" Target="../tags/tag423.xml"/><Relationship Id="rId3" Type="http://schemas.openxmlformats.org/officeDocument/2006/relationships/tags" Target="../tags/tag418.xml"/><Relationship Id="rId7" Type="http://schemas.openxmlformats.org/officeDocument/2006/relationships/tags" Target="../tags/tag422.xml"/><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tags" Target="../tags/tag421.xml"/><Relationship Id="rId5" Type="http://schemas.openxmlformats.org/officeDocument/2006/relationships/tags" Target="../tags/tag420.xml"/><Relationship Id="rId10" Type="http://schemas.openxmlformats.org/officeDocument/2006/relationships/slideLayout" Target="../slideLayouts/slideLayout2.xml"/><Relationship Id="rId4" Type="http://schemas.openxmlformats.org/officeDocument/2006/relationships/tags" Target="../tags/tag419.xml"/><Relationship Id="rId9" Type="http://schemas.openxmlformats.org/officeDocument/2006/relationships/tags" Target="../tags/tag424.xml"/></Relationships>
</file>

<file path=ppt/slides/_rels/slide104.xml.rels><?xml version="1.0" encoding="UTF-8" standalone="yes"?>
<Relationships xmlns="http://schemas.openxmlformats.org/package/2006/relationships"><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 Id="rId4"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 Id="rId4"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2.xml"/><Relationship Id="rId1" Type="http://schemas.openxmlformats.org/officeDocument/2006/relationships/tags" Target="../tags/tag431.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s>
</file>

<file path=ppt/slides/_rels/slide1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1.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2.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tags" Target="../tags/tag77.xml"/></Relationships>
</file>

<file path=ppt/slides/_rels/slide2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24.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chart" Target="../charts/chart3.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26.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2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4.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28.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5.xml"/><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chart" Target="../charts/chart6.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3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35.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7.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36.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tags" Target="../tags/tag135.xml"/></Relationships>
</file>

<file path=ppt/slides/_rels/slide37.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1.jpe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3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s>
</file>

<file path=ppt/slides/_rels/slide39.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chart" Target="../charts/chart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4" Type="http://schemas.openxmlformats.org/officeDocument/2006/relationships/tags" Target="../tags/tag15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1.jpe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43.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chart" Target="../charts/chart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44.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45.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1.jpe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4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chart" Target="../charts/chart1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47.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2.xml"/><Relationship Id="rId4" Type="http://schemas.openxmlformats.org/officeDocument/2006/relationships/tags" Target="../tags/tag186.xml"/></Relationships>
</file>

<file path=ppt/slides/_rels/slide4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189.xml"/><Relationship Id="rId7"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s>
</file>

<file path=ppt/slides/_rels/slide49.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50.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chart" Target="../charts/chart1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xml"/><Relationship Id="rId5" Type="http://schemas.openxmlformats.org/officeDocument/2006/relationships/tags" Target="../tags/tag201.xml"/><Relationship Id="rId4" Type="http://schemas.openxmlformats.org/officeDocument/2006/relationships/tags" Target="../tags/tag200.xml"/></Relationships>
</file>

<file path=ppt/slides/_rels/slide51.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6.xml"/><Relationship Id="rId1" Type="http://schemas.openxmlformats.org/officeDocument/2006/relationships/tags" Target="../tags/tag205.xml"/></Relationships>
</file>

<file path=ppt/slides/_rels/slide53.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chart" Target="../charts/chart1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5" Type="http://schemas.openxmlformats.org/officeDocument/2006/relationships/tags" Target="../tags/tag211.xml"/><Relationship Id="rId4" Type="http://schemas.openxmlformats.org/officeDocument/2006/relationships/tags" Target="../tags/tag210.xml"/></Relationships>
</file>

<file path=ppt/slides/_rels/slide54.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chart" Target="../charts/chart14.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slideLayout" Target="../slideLayouts/slideLayout2.xml"/><Relationship Id="rId5" Type="http://schemas.openxmlformats.org/officeDocument/2006/relationships/tags" Target="../tags/tag219.xml"/><Relationship Id="rId4" Type="http://schemas.openxmlformats.org/officeDocument/2006/relationships/tags" Target="../tags/tag21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1.xml"/><Relationship Id="rId1" Type="http://schemas.openxmlformats.org/officeDocument/2006/relationships/tags" Target="../tags/tag220.xml"/></Relationships>
</file>

<file path=ppt/slides/_rels/slide57.xml.rels><?xml version="1.0" encoding="UTF-8" standalone="yes"?>
<Relationships xmlns="http://schemas.openxmlformats.org/package/2006/relationships"><Relationship Id="rId3" Type="http://schemas.openxmlformats.org/officeDocument/2006/relationships/tags" Target="../tags/tag224.xml"/><Relationship Id="rId7" Type="http://schemas.openxmlformats.org/officeDocument/2006/relationships/image" Target="../media/image1.jpe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2.xml"/><Relationship Id="rId5" Type="http://schemas.openxmlformats.org/officeDocument/2006/relationships/tags" Target="../tags/tag226.xml"/><Relationship Id="rId4" Type="http://schemas.openxmlformats.org/officeDocument/2006/relationships/tags" Target="../tags/tag225.xml"/></Relationships>
</file>

<file path=ppt/slides/_rels/slide58.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10" Type="http://schemas.openxmlformats.org/officeDocument/2006/relationships/chart" Target="../charts/chart15.xml"/><Relationship Id="rId4" Type="http://schemas.openxmlformats.org/officeDocument/2006/relationships/tags" Target="../tags/tag230.xml"/><Relationship Id="rId9"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6.xml"/><Relationship Id="rId1" Type="http://schemas.openxmlformats.org/officeDocument/2006/relationships/tags" Target="../tags/tag23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60.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tags" Target="../tags/tag245.xml"/><Relationship Id="rId7" Type="http://schemas.openxmlformats.org/officeDocument/2006/relationships/slideLayout" Target="../slideLayouts/slideLayout2.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s>
</file>

<file path=ppt/slides/_rels/slide63.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2.xml"/><Relationship Id="rId5" Type="http://schemas.openxmlformats.org/officeDocument/2006/relationships/tags" Target="../tags/tag256.xml"/><Relationship Id="rId4" Type="http://schemas.openxmlformats.org/officeDocument/2006/relationships/tags" Target="../tags/tag255.xml"/></Relationships>
</file>

<file path=ppt/slides/_rels/slide65.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chart" Target="../charts/chart17.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Layout" Target="../slideLayouts/slideLayout2.xml"/><Relationship Id="rId5" Type="http://schemas.openxmlformats.org/officeDocument/2006/relationships/tags" Target="../tags/tag264.xml"/><Relationship Id="rId4" Type="http://schemas.openxmlformats.org/officeDocument/2006/relationships/tags" Target="../tags/tag263.xml"/></Relationships>
</file>

<file path=ppt/slides/_rels/slide67.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slideLayout" Target="../slideLayouts/slideLayout2.xml"/><Relationship Id="rId5" Type="http://schemas.openxmlformats.org/officeDocument/2006/relationships/tags" Target="../tags/tag269.xml"/><Relationship Id="rId4" Type="http://schemas.openxmlformats.org/officeDocument/2006/relationships/tags" Target="../tags/tag268.xml"/></Relationships>
</file>

<file path=ppt/slides/_rels/slide68.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5" Type="http://schemas.openxmlformats.org/officeDocument/2006/relationships/slideLayout" Target="../slideLayouts/slideLayout2.xml"/><Relationship Id="rId4" Type="http://schemas.openxmlformats.org/officeDocument/2006/relationships/tags" Target="../tags/tag273.xml"/></Relationships>
</file>

<file path=ppt/slides/_rels/slide69.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5" Type="http://schemas.openxmlformats.org/officeDocument/2006/relationships/slideLayout" Target="../slideLayouts/slideLayout2.xml"/><Relationship Id="rId4" Type="http://schemas.openxmlformats.org/officeDocument/2006/relationships/tags" Target="../tags/tag27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5" Type="http://schemas.openxmlformats.org/officeDocument/2006/relationships/slideLayout" Target="../slideLayouts/slideLayout2.xml"/><Relationship Id="rId4" Type="http://schemas.openxmlformats.org/officeDocument/2006/relationships/tags" Target="../tags/tag281.xml"/></Relationships>
</file>

<file path=ppt/slides/_rels/slide71.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1.jpe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Layout" Target="../slideLayouts/slideLayout2.xml"/><Relationship Id="rId5" Type="http://schemas.openxmlformats.org/officeDocument/2006/relationships/tags" Target="../tags/tag286.xml"/><Relationship Id="rId4" Type="http://schemas.openxmlformats.org/officeDocument/2006/relationships/tags" Target="../tags/tag285.xml"/></Relationships>
</file>

<file path=ppt/slides/_rels/slide72.xml.rels><?xml version="1.0" encoding="UTF-8" standalone="yes"?>
<Relationships xmlns="http://schemas.openxmlformats.org/package/2006/relationships"><Relationship Id="rId3" Type="http://schemas.openxmlformats.org/officeDocument/2006/relationships/tags" Target="../tags/tag289.xml"/><Relationship Id="rId7" Type="http://schemas.openxmlformats.org/officeDocument/2006/relationships/chart" Target="../charts/chart18.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slideLayout" Target="../slideLayouts/slideLayout2.xml"/><Relationship Id="rId5" Type="http://schemas.openxmlformats.org/officeDocument/2006/relationships/tags" Target="../tags/tag291.xml"/><Relationship Id="rId4" Type="http://schemas.openxmlformats.org/officeDocument/2006/relationships/tags" Target="../tags/tag290.xml"/></Relationships>
</file>

<file path=ppt/slides/_rels/slide73.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9.xml"/><Relationship Id="rId1" Type="http://schemas.openxmlformats.org/officeDocument/2006/relationships/tags" Target="../tags/tag298.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tags" Target="../tags/tag305.xml"/><Relationship Id="rId7" Type="http://schemas.openxmlformats.org/officeDocument/2006/relationships/slideLayout" Target="../slideLayouts/slideLayout2.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image" Target="../media/image1.jpe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slideLayout" Target="../slideLayouts/slideLayout2.xml"/><Relationship Id="rId5" Type="http://schemas.openxmlformats.org/officeDocument/2006/relationships/tags" Target="../tags/tag313.xml"/><Relationship Id="rId4" Type="http://schemas.openxmlformats.org/officeDocument/2006/relationships/tags" Target="../tags/tag312.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6.xml"/><Relationship Id="rId7" Type="http://schemas.openxmlformats.org/officeDocument/2006/relationships/tags" Target="../tags/tag320.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s>
</file>

<file path=ppt/slides/_rels/slide81.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slideLayout" Target="../slideLayouts/slideLayout2.xml"/><Relationship Id="rId4" Type="http://schemas.openxmlformats.org/officeDocument/2006/relationships/tags" Target="../tags/tag327.xml"/></Relationships>
</file>

<file path=ppt/slides/_rels/slide83.xml.rels><?xml version="1.0" encoding="UTF-8" standalone="yes"?>
<Relationships xmlns="http://schemas.openxmlformats.org/package/2006/relationships"><Relationship Id="rId3" Type="http://schemas.openxmlformats.org/officeDocument/2006/relationships/tags" Target="../tags/tag330.xml"/><Relationship Id="rId7" Type="http://schemas.openxmlformats.org/officeDocument/2006/relationships/image" Target="../media/image1.jpeg"/><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slideLayout" Target="../slideLayouts/slideLayout2.xml"/><Relationship Id="rId5" Type="http://schemas.openxmlformats.org/officeDocument/2006/relationships/tags" Target="../tags/tag332.xml"/><Relationship Id="rId4" Type="http://schemas.openxmlformats.org/officeDocument/2006/relationships/tags" Target="../tags/tag331.xml"/></Relationships>
</file>

<file path=ppt/slides/_rels/slide84.xml.rels><?xml version="1.0" encoding="UTF-8" standalone="yes"?>
<Relationships xmlns="http://schemas.openxmlformats.org/package/2006/relationships"><Relationship Id="rId3" Type="http://schemas.openxmlformats.org/officeDocument/2006/relationships/tags" Target="../tags/tag335.xml"/><Relationship Id="rId7" Type="http://schemas.openxmlformats.org/officeDocument/2006/relationships/slideLayout" Target="../slideLayouts/slideLayout2.xml"/><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s>
</file>

<file path=ppt/slides/_rels/slide85.xml.rels><?xml version="1.0" encoding="UTF-8" standalone="yes"?>
<Relationships xmlns="http://schemas.openxmlformats.org/package/2006/relationships"><Relationship Id="rId3" Type="http://schemas.openxmlformats.org/officeDocument/2006/relationships/tags" Target="../tags/tag341.xml"/><Relationship Id="rId7" Type="http://schemas.openxmlformats.org/officeDocument/2006/relationships/image" Target="../media/image1.jpeg"/><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slideLayout" Target="../slideLayouts/slideLayout2.xml"/><Relationship Id="rId5" Type="http://schemas.openxmlformats.org/officeDocument/2006/relationships/tags" Target="../tags/tag343.xml"/><Relationship Id="rId4" Type="http://schemas.openxmlformats.org/officeDocument/2006/relationships/tags" Target="../tags/tag342.xml"/></Relationships>
</file>

<file path=ppt/slides/_rels/slide86.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4"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tags" Target="../tags/tag349.xml"/><Relationship Id="rId7" Type="http://schemas.openxmlformats.org/officeDocument/2006/relationships/image" Target="../media/image1.jpeg"/><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slideLayout" Target="../slideLayouts/slideLayout2.xml"/><Relationship Id="rId5" Type="http://schemas.openxmlformats.org/officeDocument/2006/relationships/tags" Target="../tags/tag351.xml"/><Relationship Id="rId4" Type="http://schemas.openxmlformats.org/officeDocument/2006/relationships/tags" Target="../tags/tag350.xml"/></Relationships>
</file>

<file path=ppt/slides/_rels/slide88.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5" Type="http://schemas.openxmlformats.org/officeDocument/2006/relationships/slideLayout" Target="../slideLayouts/slideLayout2.xml"/><Relationship Id="rId4" Type="http://schemas.openxmlformats.org/officeDocument/2006/relationships/tags" Target="../tags/tag35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90.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5" Type="http://schemas.openxmlformats.org/officeDocument/2006/relationships/slideLayout" Target="../slideLayouts/slideLayout2.xml"/><Relationship Id="rId4" Type="http://schemas.openxmlformats.org/officeDocument/2006/relationships/tags" Target="../tags/tag362.xml"/></Relationships>
</file>

<file path=ppt/slides/_rels/slide91.xml.rels><?xml version="1.0" encoding="UTF-8" standalone="yes"?>
<Relationships xmlns="http://schemas.openxmlformats.org/package/2006/relationships"><Relationship Id="rId3" Type="http://schemas.openxmlformats.org/officeDocument/2006/relationships/tags" Target="../tags/tag365.xml"/><Relationship Id="rId7" Type="http://schemas.openxmlformats.org/officeDocument/2006/relationships/hyperlink" Target="https://www.journalofplay.org/sites/www.journalofplay.org/files/pdf-articles/12-1-Article-3-Making-Play-Smarter.pdf" TargetMode="Externa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Layout" Target="../slideLayouts/slideLayout2.xml"/><Relationship Id="rId5" Type="http://schemas.openxmlformats.org/officeDocument/2006/relationships/tags" Target="../tags/tag367.xml"/><Relationship Id="rId4" Type="http://schemas.openxmlformats.org/officeDocument/2006/relationships/tags" Target="../tags/tag366.xml"/></Relationships>
</file>

<file path=ppt/slides/_rels/slide92.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slideLayout" Target="../slideLayouts/slideLayout2.xml"/><Relationship Id="rId5" Type="http://schemas.openxmlformats.org/officeDocument/2006/relationships/tags" Target="../tags/tag372.xml"/><Relationship Id="rId4" Type="http://schemas.openxmlformats.org/officeDocument/2006/relationships/tags" Target="../tags/tag371.xml"/></Relationships>
</file>

<file path=ppt/slides/_rels/slide93.xml.rels><?xml version="1.0" encoding="UTF-8" standalone="yes"?>
<Relationships xmlns="http://schemas.openxmlformats.org/package/2006/relationships"><Relationship Id="rId3" Type="http://schemas.openxmlformats.org/officeDocument/2006/relationships/tags" Target="../tags/tag375.xml"/><Relationship Id="rId7" Type="http://schemas.openxmlformats.org/officeDocument/2006/relationships/image" Target="../media/image1.jpeg"/><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slideLayout" Target="../slideLayouts/slideLayout2.xml"/><Relationship Id="rId5" Type="http://schemas.openxmlformats.org/officeDocument/2006/relationships/tags" Target="../tags/tag377.xml"/><Relationship Id="rId4" Type="http://schemas.openxmlformats.org/officeDocument/2006/relationships/tags" Target="../tags/tag376.xml"/></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80.xml"/><Relationship Id="rId7" Type="http://schemas.openxmlformats.org/officeDocument/2006/relationships/tags" Target="../tags/tag384.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9" Type="http://schemas.openxmlformats.org/officeDocument/2006/relationships/chart" Target="../charts/chart21.xml"/></Relationships>
</file>

<file path=ppt/slides/_rels/slide95.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slideLayout" Target="../slideLayouts/slideLayout2.xml"/><Relationship Id="rId4" Type="http://schemas.openxmlformats.org/officeDocument/2006/relationships/tags" Target="../tags/tag388.xml"/></Relationships>
</file>

<file path=ppt/slides/_rels/slide96.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slideLayout" Target="../slideLayouts/slideLayout2.xml"/><Relationship Id="rId5" Type="http://schemas.openxmlformats.org/officeDocument/2006/relationships/tags" Target="../tags/tag393.xml"/><Relationship Id="rId4" Type="http://schemas.openxmlformats.org/officeDocument/2006/relationships/tags" Target="../tags/tag392.xml"/></Relationships>
</file>

<file path=ppt/slides/_rels/slide97.xml.rels><?xml version="1.0" encoding="UTF-8" standalone="yes"?>
<Relationships xmlns="http://schemas.openxmlformats.org/package/2006/relationships"><Relationship Id="rId3" Type="http://schemas.openxmlformats.org/officeDocument/2006/relationships/tags" Target="../tags/tag396.xml"/><Relationship Id="rId7" Type="http://schemas.openxmlformats.org/officeDocument/2006/relationships/image" Target="../media/image1.jpeg"/><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slideLayout" Target="../slideLayouts/slideLayout2.xml"/><Relationship Id="rId5" Type="http://schemas.openxmlformats.org/officeDocument/2006/relationships/tags" Target="../tags/tag398.xml"/><Relationship Id="rId4" Type="http://schemas.openxmlformats.org/officeDocument/2006/relationships/tags" Target="../tags/tag397.xml"/></Relationships>
</file>

<file path=ppt/slides/_rels/slide98.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5" Type="http://schemas.openxmlformats.org/officeDocument/2006/relationships/slideLayout" Target="../slideLayouts/slideLayout2.xml"/><Relationship Id="rId4" Type="http://schemas.openxmlformats.org/officeDocument/2006/relationships/tags" Target="../tags/tag402.xml"/></Relationships>
</file>

<file path=ppt/slides/_rels/slide99.xml.rels><?xml version="1.0" encoding="UTF-8" standalone="yes"?>
<Relationships xmlns="http://schemas.openxmlformats.org/package/2006/relationships"><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BAAE0DB-A0D7-41BE-A0B9-A01F459B6691}"/>
              </a:ext>
            </a:extLst>
          </p:cNvPr>
          <p:cNvSpPr>
            <a:spLocks noGrp="1"/>
          </p:cNvSpPr>
          <p:nvPr>
            <p:ph type="ctrTitle"/>
            <p:custDataLst>
              <p:tags r:id="rId2"/>
            </p:custDataLst>
          </p:nvPr>
        </p:nvSpPr>
        <p:spPr>
          <a:xfrm>
            <a:off x="301557" y="4489779"/>
            <a:ext cx="11731557" cy="1125050"/>
          </a:xfrm>
        </p:spPr>
        <p:txBody>
          <a:bodyPr anchor="b">
            <a:normAutofit fontScale="90000"/>
          </a:bodyPr>
          <a:lstStyle/>
          <a:p>
            <a:pPr algn="ctr"/>
            <a:r>
              <a:rPr lang="fr-CA" sz="2700" b="1" dirty="0"/>
              <a:t>Projet de recherche: </a:t>
            </a:r>
            <a:r>
              <a:rPr lang="fr-CA" sz="2700" b="1" dirty="0">
                <a:effectLst/>
                <a:latin typeface="Calibri" panose="020F0502020204030204" pitchFamily="34" charset="0"/>
                <a:ea typeface="Calibri" panose="020F0502020204030204" pitchFamily="34" charset="0"/>
                <a:cs typeface="Times New Roman" panose="02020603050405020304" pitchFamily="18" charset="0"/>
              </a:rPr>
              <a:t>Exploiter la littérature pour la jeunesse autrement avec les enfants de 3-5 ans en services de garde éducatifs à l’enfance. </a:t>
            </a:r>
            <a:br>
              <a:rPr lang="fr-CA" sz="2700" dirty="0"/>
            </a:br>
            <a:endParaRPr lang="fr-CA" sz="2700" dirty="0"/>
          </a:p>
        </p:txBody>
      </p:sp>
      <p:sp>
        <p:nvSpPr>
          <p:cNvPr id="3" name="Sous-titre 2">
            <a:extLst>
              <a:ext uri="{FF2B5EF4-FFF2-40B4-BE49-F238E27FC236}">
                <a16:creationId xmlns:a16="http://schemas.microsoft.com/office/drawing/2014/main" id="{BD1A1646-3814-2EF9-6C05-02A6C16E130D}"/>
              </a:ext>
            </a:extLst>
          </p:cNvPr>
          <p:cNvSpPr>
            <a:spLocks noGrp="1"/>
          </p:cNvSpPr>
          <p:nvPr>
            <p:ph type="subTitle" idx="1"/>
            <p:custDataLst>
              <p:tags r:id="rId3"/>
            </p:custDataLst>
          </p:nvPr>
        </p:nvSpPr>
        <p:spPr>
          <a:xfrm>
            <a:off x="178340" y="5540063"/>
            <a:ext cx="6079788" cy="696351"/>
          </a:xfrm>
        </p:spPr>
        <p:txBody>
          <a:bodyPr>
            <a:noAutofit/>
          </a:bodyPr>
          <a:lstStyle/>
          <a:p>
            <a:pPr algn="ctr"/>
            <a:r>
              <a:rPr lang="fr-CA" b="1" dirty="0">
                <a:solidFill>
                  <a:srgbClr val="0070C0"/>
                </a:solidFill>
              </a:rPr>
              <a:t>Chercheuse principale: Sophie Lapointe CEM</a:t>
            </a:r>
          </a:p>
          <a:p>
            <a:pPr algn="ctr"/>
            <a:r>
              <a:rPr lang="fr-CA" b="1" dirty="0">
                <a:solidFill>
                  <a:srgbClr val="0070C0"/>
                </a:solidFill>
              </a:rPr>
              <a:t>Collaboratrice à la recherche : Sophie Michaud UQTR</a:t>
            </a:r>
          </a:p>
        </p:txBody>
      </p:sp>
      <p:pic>
        <p:nvPicPr>
          <p:cNvPr id="6"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AF8E7953-A362-8B61-16AE-69E775006BBF}"/>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056" name="Straight Connector 105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CDC0FEB2-F461-660C-9DEA-14603BB7632E}"/>
              </a:ext>
            </a:extLst>
          </p:cNvPr>
          <p:cNvSpPr txBox="1"/>
          <p:nvPr>
            <p:custDataLst>
              <p:tags r:id="rId6"/>
            </p:custDataLst>
          </p:nvPr>
        </p:nvSpPr>
        <p:spPr>
          <a:xfrm>
            <a:off x="6258128" y="5334738"/>
            <a:ext cx="3268493" cy="646331"/>
          </a:xfrm>
          <a:prstGeom prst="rect">
            <a:avLst/>
          </a:prstGeom>
          <a:noFill/>
        </p:spPr>
        <p:txBody>
          <a:bodyPr wrap="square" rtlCol="0">
            <a:spAutoFit/>
          </a:bodyPr>
          <a:lstStyle/>
          <a:p>
            <a:r>
              <a:rPr lang="fr-CA" b="1" dirty="0">
                <a:solidFill>
                  <a:srgbClr val="FF0066"/>
                </a:solidFill>
                <a:latin typeface="Abadi" panose="020B0604020104020204" pitchFamily="34" charset="0"/>
              </a:rPr>
              <a:t>Financé par le Pôle Reconnaître Montérégie</a:t>
            </a:r>
          </a:p>
        </p:txBody>
      </p:sp>
      <p:pic>
        <p:nvPicPr>
          <p:cNvPr id="8" name="Picture 12" descr="My Website">
            <a:extLst>
              <a:ext uri="{FF2B5EF4-FFF2-40B4-BE49-F238E27FC236}">
                <a16:creationId xmlns:a16="http://schemas.microsoft.com/office/drawing/2014/main" id="{017FA32E-CB82-D9F5-29FC-8066639C0327}"/>
              </a:ext>
            </a:extLst>
          </p:cNvPr>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7558391" y="5690691"/>
            <a:ext cx="2928025" cy="78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5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EF2C1-7799-BF0C-5103-AD42DBD0D8C1}"/>
              </a:ext>
            </a:extLst>
          </p:cNvPr>
          <p:cNvSpPr>
            <a:spLocks noGrp="1"/>
          </p:cNvSpPr>
          <p:nvPr>
            <p:ph type="title"/>
            <p:custDataLst>
              <p:tags r:id="rId1"/>
            </p:custDataLst>
          </p:nvPr>
        </p:nvSpPr>
        <p:spPr>
          <a:xfrm>
            <a:off x="668518" y="455751"/>
            <a:ext cx="10515600" cy="451958"/>
          </a:xfrm>
        </p:spPr>
        <p:txBody>
          <a:bodyPr>
            <a:normAutofit fontScale="90000"/>
          </a:bodyPr>
          <a:lstStyle/>
          <a:p>
            <a:r>
              <a:rPr lang="fr-CA" dirty="0"/>
              <a:t>La description du projet</a:t>
            </a:r>
          </a:p>
        </p:txBody>
      </p:sp>
      <p:sp>
        <p:nvSpPr>
          <p:cNvPr id="4" name="Rectangle 3">
            <a:extLst>
              <a:ext uri="{FF2B5EF4-FFF2-40B4-BE49-F238E27FC236}">
                <a16:creationId xmlns:a16="http://schemas.microsoft.com/office/drawing/2014/main" id="{C390B999-A607-0996-150A-A16BCDF63C64}"/>
              </a:ext>
            </a:extLst>
          </p:cNvPr>
          <p:cNvSpPr/>
          <p:nvPr>
            <p:custDataLst>
              <p:tags r:id="rId2"/>
            </p:custDataLst>
          </p:nvPr>
        </p:nvSpPr>
        <p:spPr>
          <a:xfrm>
            <a:off x="304624" y="1065138"/>
            <a:ext cx="11243388" cy="533711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CA" sz="2000" b="1" dirty="0">
                <a:solidFill>
                  <a:schemeClr val="tx1"/>
                </a:solidFill>
                <a:effectLst/>
                <a:latin typeface="Calibri" panose="020F0502020204030204" pitchFamily="34" charset="0"/>
                <a:ea typeface="Calibri" panose="020F0502020204030204" pitchFamily="34" charset="0"/>
              </a:rPr>
              <a:t>Les outils de collectes de données :</a:t>
            </a:r>
          </a:p>
          <a:p>
            <a:pPr algn="just"/>
            <a:endParaRPr lang="fr-CA" sz="2000" b="1" dirty="0">
              <a:solidFill>
                <a:schemeClr val="tx1"/>
              </a:solidFill>
              <a:latin typeface="Calibri" panose="020F0502020204030204" pitchFamily="34" charset="0"/>
            </a:endParaRPr>
          </a:p>
          <a:p>
            <a:pPr marL="0" indent="0" algn="just">
              <a:lnSpc>
                <a:spcPct val="115000"/>
              </a:lnSpc>
              <a:spcAft>
                <a:spcPts val="800"/>
              </a:spcAft>
              <a:buNone/>
            </a:pPr>
            <a:r>
              <a:rPr lang="fr-CA" sz="2000" b="1" dirty="0">
                <a:solidFill>
                  <a:schemeClr val="tx1"/>
                </a:solidFill>
                <a:effectLst/>
                <a:latin typeface="Calibri" panose="020F0502020204030204" pitchFamily="34" charset="0"/>
                <a:ea typeface="Calibri" panose="020F0502020204030204" pitchFamily="34" charset="0"/>
              </a:rPr>
              <a:t>Les questionnaires</a:t>
            </a:r>
            <a:r>
              <a:rPr lang="fr-CA" sz="2000" dirty="0">
                <a:solidFill>
                  <a:schemeClr val="tx1"/>
                </a:solidFill>
                <a:effectLst/>
                <a:latin typeface="Calibri" panose="020F0502020204030204" pitchFamily="34" charset="0"/>
                <a:ea typeface="Calibri" panose="020F0502020204030204" pitchFamily="34" charset="0"/>
              </a:rPr>
              <a:t>:  </a:t>
            </a:r>
            <a:r>
              <a:rPr lang="fr-CA" sz="2000" dirty="0">
                <a:solidFill>
                  <a:schemeClr val="tx1"/>
                </a:solidFill>
                <a:latin typeface="Calibri" panose="020F0502020204030204" pitchFamily="34" charset="0"/>
                <a:ea typeface="Calibri" panose="020F0502020204030204" pitchFamily="34" charset="0"/>
              </a:rPr>
              <a:t>Les </a:t>
            </a:r>
            <a:r>
              <a:rPr lang="fr-CA" sz="2000" dirty="0">
                <a:solidFill>
                  <a:schemeClr val="tx1"/>
                </a:solidFill>
                <a:effectLst/>
                <a:latin typeface="Calibri" panose="020F0502020204030204" pitchFamily="34" charset="0"/>
                <a:ea typeface="Calibri" panose="020F0502020204030204" pitchFamily="34" charset="0"/>
              </a:rPr>
              <a:t>participantes ont rempli un questionnaire divisé en plusieurs sections avec des échelles de Likert, des questions fermées, des questions ouvertes et des questions à choix multiples.  Celui-ci a permis de recueillir les données pertinentes à propos de l'aménagement, du contenu de leur bibliothèque, du format et des genres de livres accessibles ou non aux enfants, de leurs pratiques concernant la lecture et la littératie de façon générale, de leurs profils, du profil du groupe, etc. La première rencontre a servi à connaître la situation dans les différents groupes </a:t>
            </a:r>
            <a:r>
              <a:rPr lang="fr-CA" sz="2000" dirty="0">
                <a:solidFill>
                  <a:schemeClr val="tx1"/>
                </a:solidFill>
                <a:latin typeface="Calibri" panose="020F0502020204030204" pitchFamily="34" charset="0"/>
                <a:ea typeface="Calibri" panose="020F0502020204030204" pitchFamily="34" charset="0"/>
              </a:rPr>
              <a:t>pour</a:t>
            </a:r>
            <a:r>
              <a:rPr lang="fr-CA" sz="2000" dirty="0">
                <a:solidFill>
                  <a:schemeClr val="tx1"/>
                </a:solidFill>
                <a:effectLst/>
                <a:latin typeface="Calibri" panose="020F0502020204030204" pitchFamily="34" charset="0"/>
                <a:ea typeface="Calibri" panose="020F0502020204030204" pitchFamily="34" charset="0"/>
              </a:rPr>
              <a:t> ajuster les formations selon les connaissances et les compétences du personnel éducateur. La dernière rencontre, quant à elle, a permis de présenter les résultats de la recherche. </a:t>
            </a:r>
          </a:p>
          <a:p>
            <a:pPr marL="0" indent="0" algn="just">
              <a:lnSpc>
                <a:spcPct val="115000"/>
              </a:lnSpc>
              <a:spcAft>
                <a:spcPts val="800"/>
              </a:spcAft>
              <a:buNone/>
            </a:pPr>
            <a:r>
              <a:rPr lang="fr-CA" sz="2000" b="1" dirty="0">
                <a:solidFill>
                  <a:schemeClr val="tx1"/>
                </a:solidFill>
                <a:effectLst/>
                <a:latin typeface="Calibri" panose="020F0502020204030204" pitchFamily="34" charset="0"/>
                <a:ea typeface="Calibri" panose="020F0502020204030204" pitchFamily="34" charset="0"/>
              </a:rPr>
              <a:t>Les formations</a:t>
            </a:r>
            <a:r>
              <a:rPr lang="fr-CA" sz="2000" dirty="0">
                <a:solidFill>
                  <a:schemeClr val="tx1"/>
                </a:solidFill>
                <a:effectLst/>
                <a:latin typeface="Calibri" panose="020F0502020204030204" pitchFamily="34" charset="0"/>
                <a:ea typeface="Calibri" panose="020F0502020204030204" pitchFamily="34" charset="0"/>
              </a:rPr>
              <a:t>: Les formations, en plus d’informer et de former les participantes sur de nouvelles pratiques, ont permis de recueillir des données à l’aide de questions ouvertes. Lors des communautés de pratique les réponses ont été enregistrées.</a:t>
            </a:r>
          </a:p>
          <a:p>
            <a:pPr algn="just"/>
            <a:endParaRPr lang="fr-CA" dirty="0"/>
          </a:p>
        </p:txBody>
      </p:sp>
    </p:spTree>
    <p:extLst>
      <p:ext uri="{BB962C8B-B14F-4D97-AF65-F5344CB8AC3E}">
        <p14:creationId xmlns:p14="http://schemas.microsoft.com/office/powerpoint/2010/main" val="19390956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7210C-68F3-A5AB-DFFC-1FF6C60AF6DE}"/>
              </a:ext>
            </a:extLst>
          </p:cNvPr>
          <p:cNvSpPr>
            <a:spLocks noGrp="1"/>
          </p:cNvSpPr>
          <p:nvPr>
            <p:ph type="title"/>
            <p:custDataLst>
              <p:tags r:id="rId1"/>
            </p:custDataLst>
          </p:nvPr>
        </p:nvSpPr>
        <p:spPr>
          <a:xfrm>
            <a:off x="838200" y="219076"/>
            <a:ext cx="10515600" cy="1482726"/>
          </a:xfrm>
        </p:spPr>
        <p:txBody>
          <a:bodyPr>
            <a:normAutofit fontScale="90000"/>
          </a:bodyPr>
          <a:lstStyle/>
          <a:p>
            <a:r>
              <a:rPr lang="fr-CA" sz="3600" b="1" dirty="0"/>
              <a:t>Données intéressantes en lien avec les remplacements dans le groupe  </a:t>
            </a:r>
            <a:br>
              <a:rPr lang="fr-CA" sz="3600" b="1" dirty="0"/>
            </a:br>
            <a:endParaRPr lang="fr-CA" sz="3600" b="1" dirty="0"/>
          </a:p>
        </p:txBody>
      </p:sp>
      <p:sp>
        <p:nvSpPr>
          <p:cNvPr id="3" name="Espace réservé du contenu 2">
            <a:extLst>
              <a:ext uri="{FF2B5EF4-FFF2-40B4-BE49-F238E27FC236}">
                <a16:creationId xmlns:a16="http://schemas.microsoft.com/office/drawing/2014/main" id="{4FA17BE7-9AD1-14E7-7C0D-986F076FF47B}"/>
              </a:ext>
            </a:extLst>
          </p:cNvPr>
          <p:cNvSpPr>
            <a:spLocks noGrp="1"/>
          </p:cNvSpPr>
          <p:nvPr>
            <p:ph idx="1"/>
            <p:custDataLst>
              <p:tags r:id="rId2"/>
            </p:custDataLst>
          </p:nvPr>
        </p:nvSpPr>
        <p:spPr>
          <a:xfrm>
            <a:off x="361950" y="1416042"/>
            <a:ext cx="11172825" cy="1136647"/>
          </a:xfrm>
        </p:spPr>
        <p:txBody>
          <a:bodyPr>
            <a:normAutofit/>
          </a:bodyPr>
          <a:lstStyle/>
          <a:p>
            <a:pPr marL="0" indent="0">
              <a:buNone/>
            </a:pPr>
            <a:r>
              <a:rPr lang="fr-CA" sz="2400" b="1" dirty="0"/>
              <a:t>La totalité des participantes ont soulevé les contrecoups d’une journée ou encore d’une longue période d’absence de leur part. </a:t>
            </a:r>
          </a:p>
        </p:txBody>
      </p:sp>
      <p:sp>
        <p:nvSpPr>
          <p:cNvPr id="7" name="Ellipse 6">
            <a:extLst>
              <a:ext uri="{FF2B5EF4-FFF2-40B4-BE49-F238E27FC236}">
                <a16:creationId xmlns:a16="http://schemas.microsoft.com/office/drawing/2014/main" id="{BD503FFB-C991-4291-8F01-0238DF188614}"/>
              </a:ext>
            </a:extLst>
          </p:cNvPr>
          <p:cNvSpPr/>
          <p:nvPr>
            <p:custDataLst>
              <p:tags r:id="rId3"/>
            </p:custDataLst>
          </p:nvPr>
        </p:nvSpPr>
        <p:spPr>
          <a:xfrm>
            <a:off x="838200" y="2424112"/>
            <a:ext cx="10067926" cy="200977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sz="2400" b="1" i="1" dirty="0"/>
              <a:t>« Quand je suis absente, le comportement de certains enfants change du tout au tout. Quand je reviens, des livres sont déchirés, brisés. Je dois mettre mes beaux livres dans mes armoires barrées. » </a:t>
            </a:r>
            <a:r>
              <a:rPr lang="fr-CA" sz="2400" b="1" dirty="0"/>
              <a:t> Dauphin</a:t>
            </a:r>
          </a:p>
        </p:txBody>
      </p:sp>
      <p:sp>
        <p:nvSpPr>
          <p:cNvPr id="8" name="Rectangle : coins arrondis 7">
            <a:extLst>
              <a:ext uri="{FF2B5EF4-FFF2-40B4-BE49-F238E27FC236}">
                <a16:creationId xmlns:a16="http://schemas.microsoft.com/office/drawing/2014/main" id="{4905FDDD-D37D-7EAC-9EBD-CB93C77E1437}"/>
              </a:ext>
            </a:extLst>
          </p:cNvPr>
          <p:cNvSpPr/>
          <p:nvPr>
            <p:custDataLst>
              <p:tags r:id="rId4"/>
            </p:custDataLst>
          </p:nvPr>
        </p:nvSpPr>
        <p:spPr>
          <a:xfrm>
            <a:off x="723900" y="4635501"/>
            <a:ext cx="10744200" cy="1733549"/>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000" b="1" dirty="0">
                <a:solidFill>
                  <a:schemeClr val="tx1"/>
                </a:solidFill>
              </a:rPr>
              <a:t>D’un côté, créer un lien affectif positif prends du temps et, de l’autre, ce lien aide le personnel éducateur dans les interventions futures auprès des enfants. Malheureusement, le personnel remplaçant se trouve devant un défi de taille au quotidien. Une personne remplaçante peut susciter de l’insécurité chez certains enfants, et cet état peut engendrer des comportements indésirables. </a:t>
            </a:r>
          </a:p>
        </p:txBody>
      </p:sp>
    </p:spTree>
    <p:extLst>
      <p:ext uri="{BB962C8B-B14F-4D97-AF65-F5344CB8AC3E}">
        <p14:creationId xmlns:p14="http://schemas.microsoft.com/office/powerpoint/2010/main" val="7097686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74B95-C2F6-E8C7-7A29-9CE5D7848AB9}"/>
              </a:ext>
            </a:extLst>
          </p:cNvPr>
          <p:cNvSpPr>
            <a:spLocks noGrp="1"/>
          </p:cNvSpPr>
          <p:nvPr>
            <p:ph type="title"/>
            <p:custDataLst>
              <p:tags r:id="rId1"/>
            </p:custDataLst>
          </p:nvPr>
        </p:nvSpPr>
        <p:spPr/>
        <p:txBody>
          <a:bodyPr>
            <a:normAutofit/>
          </a:bodyPr>
          <a:lstStyle/>
          <a:p>
            <a:r>
              <a:rPr lang="fr-CA" sz="3600" b="1" dirty="0"/>
              <a:t>Données intéressantes en lien avec les remplacements dans le groupe</a:t>
            </a:r>
            <a:endParaRPr lang="fr-CA" sz="3600" dirty="0"/>
          </a:p>
        </p:txBody>
      </p:sp>
      <p:sp>
        <p:nvSpPr>
          <p:cNvPr id="5" name="Ellipse 4">
            <a:extLst>
              <a:ext uri="{FF2B5EF4-FFF2-40B4-BE49-F238E27FC236}">
                <a16:creationId xmlns:a16="http://schemas.microsoft.com/office/drawing/2014/main" id="{DFF793BC-FB15-62B3-81D9-CEDC02B4FE1F}"/>
              </a:ext>
            </a:extLst>
          </p:cNvPr>
          <p:cNvSpPr/>
          <p:nvPr>
            <p:custDataLst>
              <p:tags r:id="rId2"/>
            </p:custDataLst>
          </p:nvPr>
        </p:nvSpPr>
        <p:spPr>
          <a:xfrm>
            <a:off x="292976" y="1719657"/>
            <a:ext cx="7520166" cy="242958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400" b="1" i="1" dirty="0"/>
              <a:t>« Dans mon milieu, y a eu pas mal de roulement et certaines remplaçantes ont carrément enlevé le coin lecture du local parce que les enfants brisaient les livres. » </a:t>
            </a:r>
            <a:r>
              <a:rPr lang="fr-CA" sz="2400" b="1" dirty="0"/>
              <a:t>Girafe</a:t>
            </a:r>
          </a:p>
        </p:txBody>
      </p:sp>
      <p:sp>
        <p:nvSpPr>
          <p:cNvPr id="6" name="Rectangle : coins arrondis 5">
            <a:extLst>
              <a:ext uri="{FF2B5EF4-FFF2-40B4-BE49-F238E27FC236}">
                <a16:creationId xmlns:a16="http://schemas.microsoft.com/office/drawing/2014/main" id="{29F25FA7-42C8-A1B9-4C35-B597CEF3B71A}"/>
              </a:ext>
            </a:extLst>
          </p:cNvPr>
          <p:cNvSpPr/>
          <p:nvPr>
            <p:custDataLst>
              <p:tags r:id="rId3"/>
            </p:custDataLst>
          </p:nvPr>
        </p:nvSpPr>
        <p:spPr>
          <a:xfrm>
            <a:off x="220347" y="4638355"/>
            <a:ext cx="8470979" cy="19254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sz="2400" b="1" dirty="0"/>
              <a:t>Ces propos confirment la nécessité de renouveler l’enseignement des pratiques à adopter sur le plan de l’exploitation de la littérature pour la jeunesse dans les formations qui visent les professions de l’enfance.   </a:t>
            </a:r>
          </a:p>
        </p:txBody>
      </p:sp>
      <p:sp>
        <p:nvSpPr>
          <p:cNvPr id="3" name="Parchemin : vertical 2">
            <a:extLst>
              <a:ext uri="{FF2B5EF4-FFF2-40B4-BE49-F238E27FC236}">
                <a16:creationId xmlns:a16="http://schemas.microsoft.com/office/drawing/2014/main" id="{036A2FE7-63A7-AB73-5ACF-E34FAD50C5F9}"/>
              </a:ext>
            </a:extLst>
          </p:cNvPr>
          <p:cNvSpPr/>
          <p:nvPr/>
        </p:nvSpPr>
        <p:spPr>
          <a:xfrm>
            <a:off x="8926717" y="1701801"/>
            <a:ext cx="2972307" cy="4717106"/>
          </a:xfrm>
          <a:prstGeom prst="verticalScroll">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b="1" dirty="0">
                <a:solidFill>
                  <a:schemeClr val="tx1"/>
                </a:solidFill>
              </a:rPr>
              <a:t>Avec la pénurie de personnel qui sévit actuellement, les remplaçants ne sont pas tous qualifiés. Ils n’ont pas le même intérêt, les mêmes valeurs, la même implication concernant le local, le coin lecture et les livres.   </a:t>
            </a:r>
          </a:p>
        </p:txBody>
      </p:sp>
    </p:spTree>
    <p:extLst>
      <p:ext uri="{BB962C8B-B14F-4D97-AF65-F5344CB8AC3E}">
        <p14:creationId xmlns:p14="http://schemas.microsoft.com/office/powerpoint/2010/main" val="12051455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DECDD-910B-4AA7-2875-83F0BB588894}"/>
              </a:ext>
            </a:extLst>
          </p:cNvPr>
          <p:cNvSpPr>
            <a:spLocks noGrp="1"/>
          </p:cNvSpPr>
          <p:nvPr>
            <p:ph type="title"/>
            <p:custDataLst>
              <p:tags r:id="rId1"/>
            </p:custDataLst>
          </p:nvPr>
        </p:nvSpPr>
        <p:spPr>
          <a:xfrm>
            <a:off x="272591" y="273905"/>
            <a:ext cx="10515600" cy="923299"/>
          </a:xfrm>
        </p:spPr>
        <p:txBody>
          <a:bodyPr/>
          <a:lstStyle/>
          <a:p>
            <a:r>
              <a:rPr lang="fr-CA" dirty="0"/>
              <a:t>Les conclusions</a:t>
            </a:r>
          </a:p>
        </p:txBody>
      </p:sp>
      <p:sp>
        <p:nvSpPr>
          <p:cNvPr id="4" name="Parchemin : vertical 3">
            <a:extLst>
              <a:ext uri="{FF2B5EF4-FFF2-40B4-BE49-F238E27FC236}">
                <a16:creationId xmlns:a16="http://schemas.microsoft.com/office/drawing/2014/main" id="{B12588EB-1EB6-02E0-9DFF-B5CAC299F372}"/>
              </a:ext>
            </a:extLst>
          </p:cNvPr>
          <p:cNvSpPr/>
          <p:nvPr>
            <p:custDataLst>
              <p:tags r:id="rId2"/>
            </p:custDataLst>
          </p:nvPr>
        </p:nvSpPr>
        <p:spPr>
          <a:xfrm>
            <a:off x="272592" y="1319753"/>
            <a:ext cx="4333592" cy="4918677"/>
          </a:xfrm>
          <a:prstGeom prst="verticalScroll">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dirty="0">
                <a:solidFill>
                  <a:schemeClr val="tx1"/>
                </a:solidFill>
              </a:rPr>
              <a:t>Est-ce qu’une utilisation de la littérature pour la jeunesse à l’aide de stratégies variées et à plusieurs moments dans une journée au service de garde pourrait augmenter l’intérêt, la participation et éventuellement les compétences en littératie des jeunes enfants ? </a:t>
            </a:r>
          </a:p>
        </p:txBody>
      </p:sp>
      <p:sp>
        <p:nvSpPr>
          <p:cNvPr id="5" name="Rectangle 4">
            <a:extLst>
              <a:ext uri="{FF2B5EF4-FFF2-40B4-BE49-F238E27FC236}">
                <a16:creationId xmlns:a16="http://schemas.microsoft.com/office/drawing/2014/main" id="{078CD75E-E4A6-DF58-82AF-FE58533515C1}"/>
              </a:ext>
            </a:extLst>
          </p:cNvPr>
          <p:cNvSpPr/>
          <p:nvPr>
            <p:custDataLst>
              <p:tags r:id="rId3"/>
            </p:custDataLst>
          </p:nvPr>
        </p:nvSpPr>
        <p:spPr>
          <a:xfrm>
            <a:off x="5116375" y="2280934"/>
            <a:ext cx="6504495" cy="271835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CA" sz="2000" b="1" dirty="0">
                <a:solidFill>
                  <a:schemeClr val="tx1"/>
                </a:solidFill>
              </a:rPr>
              <a:t>Notre hypothèse de départ ce confirme avec les données analysées. En effet, chacun des objectifs ont été atteints. Les enfants ont développé le plaisir de lire et le goût d’explorer l’univers du livre en étant plus participatifs. Toutes ces actions entreprises les ont outillés afin de découvrir leur identité en tant que lecteur tout en élargissant leurs connaissances en littératie. </a:t>
            </a:r>
          </a:p>
          <a:p>
            <a:pPr algn="just"/>
            <a:endParaRPr lang="fr-CA" b="1" dirty="0">
              <a:solidFill>
                <a:schemeClr val="tx1"/>
              </a:solidFill>
            </a:endParaRPr>
          </a:p>
          <a:p>
            <a:pPr algn="just"/>
            <a:endParaRPr lang="fr-CA" b="1" dirty="0">
              <a:solidFill>
                <a:schemeClr val="tx1"/>
              </a:solidFill>
            </a:endParaRPr>
          </a:p>
        </p:txBody>
      </p:sp>
    </p:spTree>
    <p:extLst>
      <p:ext uri="{BB962C8B-B14F-4D97-AF65-F5344CB8AC3E}">
        <p14:creationId xmlns:p14="http://schemas.microsoft.com/office/powerpoint/2010/main" val="3345738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85D83-4163-19EE-5DD5-AC6D0F04AD1C}"/>
              </a:ext>
            </a:extLst>
          </p:cNvPr>
          <p:cNvSpPr>
            <a:spLocks noGrp="1"/>
          </p:cNvSpPr>
          <p:nvPr>
            <p:ph type="title"/>
            <p:custDataLst>
              <p:tags r:id="rId1"/>
            </p:custDataLst>
          </p:nvPr>
        </p:nvSpPr>
        <p:spPr>
          <a:xfrm>
            <a:off x="300872" y="233521"/>
            <a:ext cx="10515600" cy="758592"/>
          </a:xfrm>
        </p:spPr>
        <p:txBody>
          <a:bodyPr/>
          <a:lstStyle/>
          <a:p>
            <a:r>
              <a:rPr lang="fr-CA" dirty="0"/>
              <a:t>Les conclusions</a:t>
            </a:r>
          </a:p>
        </p:txBody>
      </p:sp>
      <p:sp>
        <p:nvSpPr>
          <p:cNvPr id="4" name="Parchemin : vertical 3">
            <a:extLst>
              <a:ext uri="{FF2B5EF4-FFF2-40B4-BE49-F238E27FC236}">
                <a16:creationId xmlns:a16="http://schemas.microsoft.com/office/drawing/2014/main" id="{432DE690-54A2-E196-4503-6D885FC2DBCE}"/>
              </a:ext>
            </a:extLst>
          </p:cNvPr>
          <p:cNvSpPr/>
          <p:nvPr>
            <p:custDataLst>
              <p:tags r:id="rId2"/>
            </p:custDataLst>
          </p:nvPr>
        </p:nvSpPr>
        <p:spPr>
          <a:xfrm>
            <a:off x="255379" y="1406829"/>
            <a:ext cx="3535051" cy="4402317"/>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Décrire le développement des habiletés professionnelles et le sentiment de compétence des intervenants dans le but de faciliter l’implantation de nouvelles pratiques.</a:t>
            </a:r>
          </a:p>
          <a:p>
            <a:pPr algn="ctr"/>
            <a:endParaRPr lang="fr-CA" dirty="0"/>
          </a:p>
        </p:txBody>
      </p:sp>
      <p:sp>
        <p:nvSpPr>
          <p:cNvPr id="5" name="ZoneTexte 4">
            <a:extLst>
              <a:ext uri="{FF2B5EF4-FFF2-40B4-BE49-F238E27FC236}">
                <a16:creationId xmlns:a16="http://schemas.microsoft.com/office/drawing/2014/main" id="{D6F216F3-987B-8CA1-F9DE-A3B3DF2363B0}"/>
              </a:ext>
            </a:extLst>
          </p:cNvPr>
          <p:cNvSpPr txBox="1"/>
          <p:nvPr>
            <p:custDataLst>
              <p:tags r:id="rId3"/>
            </p:custDataLst>
          </p:nvPr>
        </p:nvSpPr>
        <p:spPr>
          <a:xfrm>
            <a:off x="1104206" y="945164"/>
            <a:ext cx="1197764" cy="461665"/>
          </a:xfrm>
          <a:prstGeom prst="rect">
            <a:avLst/>
          </a:prstGeom>
          <a:noFill/>
        </p:spPr>
        <p:txBody>
          <a:bodyPr wrap="none" rtlCol="0">
            <a:spAutoFit/>
          </a:bodyPr>
          <a:lstStyle/>
          <a:p>
            <a:r>
              <a:rPr lang="fr-CA" sz="2400" b="1" dirty="0"/>
              <a:t>Objectif</a:t>
            </a:r>
          </a:p>
        </p:txBody>
      </p:sp>
      <p:sp>
        <p:nvSpPr>
          <p:cNvPr id="6" name="Rectangle 5">
            <a:extLst>
              <a:ext uri="{FF2B5EF4-FFF2-40B4-BE49-F238E27FC236}">
                <a16:creationId xmlns:a16="http://schemas.microsoft.com/office/drawing/2014/main" id="{1C994412-85B8-C9FA-54FC-19F9779093CF}"/>
              </a:ext>
            </a:extLst>
          </p:cNvPr>
          <p:cNvSpPr/>
          <p:nvPr>
            <p:custDataLst>
              <p:tags r:id="rId4"/>
            </p:custDataLst>
          </p:nvPr>
        </p:nvSpPr>
        <p:spPr>
          <a:xfrm>
            <a:off x="4148453" y="1086357"/>
            <a:ext cx="7592505" cy="276518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CA" b="1" dirty="0">
                <a:solidFill>
                  <a:schemeClr val="tx1"/>
                </a:solidFill>
              </a:rPr>
              <a:t>La formation continue dans le cadre de la recherche-action collaborative a permis aux participantes de consolider des savoirs et d’acquérir des nouvelles connaissances qu’elles ont expérimentés sur le terrain. </a:t>
            </a:r>
          </a:p>
          <a:p>
            <a:pPr algn="just"/>
            <a:endParaRPr lang="fr-CA" b="1" dirty="0">
              <a:solidFill>
                <a:schemeClr val="tx1"/>
              </a:solidFill>
            </a:endParaRPr>
          </a:p>
          <a:p>
            <a:pPr algn="just"/>
            <a:r>
              <a:rPr lang="fr-CA" b="1" dirty="0">
                <a:solidFill>
                  <a:schemeClr val="tx1"/>
                </a:solidFill>
              </a:rPr>
              <a:t>Avec la mise en pratique de ces expériences, elles ont constaté les impacts  positifs sur les enfants. Cette prise de conscience a augmenté leur sentiment de compétence et leur désir de continuer à développer des habiletés professionnelles.</a:t>
            </a:r>
          </a:p>
          <a:p>
            <a:pPr algn="just"/>
            <a:endParaRPr lang="fr-CA" b="1" dirty="0">
              <a:solidFill>
                <a:schemeClr val="tx1"/>
              </a:solidFill>
            </a:endParaRPr>
          </a:p>
          <a:p>
            <a:pPr algn="just"/>
            <a:r>
              <a:rPr lang="fr-CA" b="1" dirty="0">
                <a:solidFill>
                  <a:schemeClr val="tx1"/>
                </a:solidFill>
              </a:rPr>
              <a:t>Nous pourrions qualifier cette démarche de roue positives des impacts.</a:t>
            </a:r>
          </a:p>
        </p:txBody>
      </p:sp>
      <p:sp>
        <p:nvSpPr>
          <p:cNvPr id="3" name="Flèche : courbe vers la gauche 2">
            <a:extLst>
              <a:ext uri="{FF2B5EF4-FFF2-40B4-BE49-F238E27FC236}">
                <a16:creationId xmlns:a16="http://schemas.microsoft.com/office/drawing/2014/main" id="{6EBCB4F8-8C38-8D17-3844-82BBF8E12C63}"/>
              </a:ext>
            </a:extLst>
          </p:cNvPr>
          <p:cNvSpPr/>
          <p:nvPr>
            <p:custDataLst>
              <p:tags r:id="rId5"/>
            </p:custDataLst>
          </p:nvPr>
        </p:nvSpPr>
        <p:spPr>
          <a:xfrm rot="16200000">
            <a:off x="7528435" y="3551790"/>
            <a:ext cx="832543" cy="162730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7" name="ZoneTexte 6">
            <a:extLst>
              <a:ext uri="{FF2B5EF4-FFF2-40B4-BE49-F238E27FC236}">
                <a16:creationId xmlns:a16="http://schemas.microsoft.com/office/drawing/2014/main" id="{AE310AA4-C2F1-1AF6-EB4F-C92880962E6D}"/>
              </a:ext>
            </a:extLst>
          </p:cNvPr>
          <p:cNvSpPr txBox="1"/>
          <p:nvPr>
            <p:custDataLst>
              <p:tags r:id="rId6"/>
            </p:custDataLst>
          </p:nvPr>
        </p:nvSpPr>
        <p:spPr>
          <a:xfrm>
            <a:off x="4670119" y="3992739"/>
            <a:ext cx="2609187" cy="646331"/>
          </a:xfrm>
          <a:prstGeom prst="rect">
            <a:avLst/>
          </a:prstGeom>
          <a:noFill/>
        </p:spPr>
        <p:txBody>
          <a:bodyPr wrap="square" rtlCol="0">
            <a:spAutoFit/>
          </a:bodyPr>
          <a:lstStyle/>
          <a:p>
            <a:r>
              <a:rPr lang="fr-CA" b="1" dirty="0"/>
              <a:t>Les mises en pratique du personnel éducateur</a:t>
            </a:r>
          </a:p>
        </p:txBody>
      </p:sp>
      <p:sp>
        <p:nvSpPr>
          <p:cNvPr id="8" name="Flèche : courbe vers la gauche 7">
            <a:extLst>
              <a:ext uri="{FF2B5EF4-FFF2-40B4-BE49-F238E27FC236}">
                <a16:creationId xmlns:a16="http://schemas.microsoft.com/office/drawing/2014/main" id="{EB28A857-4269-1F24-DB23-B1C2A8B8A49F}"/>
              </a:ext>
            </a:extLst>
          </p:cNvPr>
          <p:cNvSpPr/>
          <p:nvPr>
            <p:custDataLst>
              <p:tags r:id="rId7"/>
            </p:custDataLst>
          </p:nvPr>
        </p:nvSpPr>
        <p:spPr>
          <a:xfrm rot="5400000">
            <a:off x="7410268" y="4784885"/>
            <a:ext cx="932168" cy="149059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ZoneTexte 8">
            <a:extLst>
              <a:ext uri="{FF2B5EF4-FFF2-40B4-BE49-F238E27FC236}">
                <a16:creationId xmlns:a16="http://schemas.microsoft.com/office/drawing/2014/main" id="{7EFBFB9C-5CC1-AEF8-FE50-7B4A300AE47D}"/>
              </a:ext>
            </a:extLst>
          </p:cNvPr>
          <p:cNvSpPr txBox="1"/>
          <p:nvPr>
            <p:custDataLst>
              <p:tags r:id="rId8"/>
            </p:custDataLst>
          </p:nvPr>
        </p:nvSpPr>
        <p:spPr>
          <a:xfrm>
            <a:off x="8758357" y="4812493"/>
            <a:ext cx="2058386" cy="646331"/>
          </a:xfrm>
          <a:prstGeom prst="rect">
            <a:avLst/>
          </a:prstGeom>
          <a:noFill/>
        </p:spPr>
        <p:txBody>
          <a:bodyPr wrap="square" rtlCol="0">
            <a:spAutoFit/>
          </a:bodyPr>
          <a:lstStyle/>
          <a:p>
            <a:r>
              <a:rPr lang="fr-CA" b="1" dirty="0"/>
              <a:t>Les réactions positives des enfants </a:t>
            </a:r>
          </a:p>
        </p:txBody>
      </p:sp>
      <p:sp>
        <p:nvSpPr>
          <p:cNvPr id="10" name="ZoneTexte 9">
            <a:extLst>
              <a:ext uri="{FF2B5EF4-FFF2-40B4-BE49-F238E27FC236}">
                <a16:creationId xmlns:a16="http://schemas.microsoft.com/office/drawing/2014/main" id="{3926DE09-88F2-51B6-63F5-EBC502B2B671}"/>
              </a:ext>
            </a:extLst>
          </p:cNvPr>
          <p:cNvSpPr txBox="1"/>
          <p:nvPr>
            <p:custDataLst>
              <p:tags r:id="rId9"/>
            </p:custDataLst>
          </p:nvPr>
        </p:nvSpPr>
        <p:spPr>
          <a:xfrm>
            <a:off x="3744256" y="5206739"/>
            <a:ext cx="3535050" cy="1200329"/>
          </a:xfrm>
          <a:prstGeom prst="rect">
            <a:avLst/>
          </a:prstGeom>
          <a:noFill/>
        </p:spPr>
        <p:txBody>
          <a:bodyPr wrap="square" rtlCol="0">
            <a:spAutoFit/>
          </a:bodyPr>
          <a:lstStyle/>
          <a:p>
            <a:r>
              <a:rPr lang="fr-CA" b="1" dirty="0"/>
              <a:t>L’augmentation du  sentiment de compétence engendre la motivation et la volonté d’explorer d’autres façons de faire. </a:t>
            </a:r>
          </a:p>
        </p:txBody>
      </p:sp>
    </p:spTree>
    <p:extLst>
      <p:ext uri="{BB962C8B-B14F-4D97-AF65-F5344CB8AC3E}">
        <p14:creationId xmlns:p14="http://schemas.microsoft.com/office/powerpoint/2010/main" val="31023739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0BF37-F522-7045-7DAB-0CC829004CBD}"/>
              </a:ext>
            </a:extLst>
          </p:cNvPr>
          <p:cNvSpPr>
            <a:spLocks noGrp="1"/>
          </p:cNvSpPr>
          <p:nvPr>
            <p:ph type="title"/>
            <p:custDataLst>
              <p:tags r:id="rId1"/>
            </p:custDataLst>
          </p:nvPr>
        </p:nvSpPr>
        <p:spPr>
          <a:xfrm>
            <a:off x="244310" y="255052"/>
            <a:ext cx="10515600" cy="913872"/>
          </a:xfrm>
        </p:spPr>
        <p:txBody>
          <a:bodyPr/>
          <a:lstStyle/>
          <a:p>
            <a:r>
              <a:rPr lang="fr-CA" dirty="0"/>
              <a:t>Les conclusions</a:t>
            </a:r>
          </a:p>
        </p:txBody>
      </p:sp>
      <p:sp>
        <p:nvSpPr>
          <p:cNvPr id="4" name="Parchemin : vertical 3">
            <a:extLst>
              <a:ext uri="{FF2B5EF4-FFF2-40B4-BE49-F238E27FC236}">
                <a16:creationId xmlns:a16="http://schemas.microsoft.com/office/drawing/2014/main" id="{D73B4F49-ECE9-8390-1A49-6020E41A1AD5}"/>
              </a:ext>
            </a:extLst>
          </p:cNvPr>
          <p:cNvSpPr/>
          <p:nvPr>
            <p:custDataLst>
              <p:tags r:id="rId2"/>
            </p:custDataLst>
          </p:nvPr>
        </p:nvSpPr>
        <p:spPr>
          <a:xfrm>
            <a:off x="244310" y="1357745"/>
            <a:ext cx="3988324" cy="4486874"/>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000" b="1" dirty="0">
              <a:solidFill>
                <a:schemeClr val="tx1"/>
              </a:solidFill>
            </a:endParaRPr>
          </a:p>
          <a:p>
            <a:pPr algn="ctr"/>
            <a:r>
              <a:rPr lang="fr-CA" sz="2000" b="1" dirty="0">
                <a:solidFill>
                  <a:schemeClr val="tx1"/>
                </a:solidFill>
              </a:rPr>
              <a:t>Identifier des connaissances sur la littérature pour la jeunesse, sur la lecture et ses réinvestissements, sur l’animation dans le but d’outiller les participants.es pour modifier et améliorer les pratiques et les aider à soutenir le développement de l’enfant.</a:t>
            </a:r>
          </a:p>
          <a:p>
            <a:pPr algn="ctr"/>
            <a:endParaRPr lang="fr-CA" dirty="0"/>
          </a:p>
        </p:txBody>
      </p:sp>
      <p:sp>
        <p:nvSpPr>
          <p:cNvPr id="5" name="Rectangle 4">
            <a:extLst>
              <a:ext uri="{FF2B5EF4-FFF2-40B4-BE49-F238E27FC236}">
                <a16:creationId xmlns:a16="http://schemas.microsoft.com/office/drawing/2014/main" id="{343B6DE0-2F90-09D4-2CD1-5DC4C0107839}"/>
              </a:ext>
            </a:extLst>
          </p:cNvPr>
          <p:cNvSpPr/>
          <p:nvPr>
            <p:custDataLst>
              <p:tags r:id="rId3"/>
            </p:custDataLst>
          </p:nvPr>
        </p:nvSpPr>
        <p:spPr>
          <a:xfrm>
            <a:off x="4480877" y="1461155"/>
            <a:ext cx="6956981" cy="438346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CA" sz="2000" b="1" dirty="0">
                <a:solidFill>
                  <a:schemeClr val="tx1"/>
                </a:solidFill>
              </a:rPr>
              <a:t>La mise en place de nouvelles pratiques sur le terrain, comme un aménagement de qualité, une sélection de livres adaptée, l’application des connaissances acquises sur la littérature pour la jeunesse par les participantes lors des formations, une animation variée du livre, de ses composantes, des types de lecture et des accessoires qui peuvent l’accompagner, le réinvestissement des lectures ont permis de soutenir les besoins de l’enfant et son développement global partout en tout temps. </a:t>
            </a:r>
          </a:p>
          <a:p>
            <a:pPr algn="just"/>
            <a:endParaRPr lang="fr-CA" sz="2000" b="1" dirty="0">
              <a:solidFill>
                <a:schemeClr val="tx1"/>
              </a:solidFill>
              <a:highlight>
                <a:srgbClr val="FFFF00"/>
              </a:highlight>
            </a:endParaRPr>
          </a:p>
          <a:p>
            <a:pPr algn="just"/>
            <a:r>
              <a:rPr lang="fr-CA" sz="2000" b="1" dirty="0">
                <a:solidFill>
                  <a:schemeClr val="tx1"/>
                </a:solidFill>
              </a:rPr>
              <a:t>Pour ce faire, les participantes ont eu l’opportunité d’emprunter et de manipuler une sélection de plus de 200 livres variés en types et en genres de qualités, qui seront divisés entre elles pour bonifier les bibliothèques de leur milieu. </a:t>
            </a:r>
          </a:p>
        </p:txBody>
      </p:sp>
    </p:spTree>
    <p:extLst>
      <p:ext uri="{BB962C8B-B14F-4D97-AF65-F5344CB8AC3E}">
        <p14:creationId xmlns:p14="http://schemas.microsoft.com/office/powerpoint/2010/main" val="14378815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34A9F-BBD2-D92F-B459-CE46430DA581}"/>
              </a:ext>
            </a:extLst>
          </p:cNvPr>
          <p:cNvSpPr>
            <a:spLocks noGrp="1"/>
          </p:cNvSpPr>
          <p:nvPr>
            <p:ph type="title"/>
            <p:custDataLst>
              <p:tags r:id="rId1"/>
            </p:custDataLst>
          </p:nvPr>
        </p:nvSpPr>
        <p:spPr>
          <a:xfrm>
            <a:off x="329153" y="236198"/>
            <a:ext cx="10515600" cy="1116811"/>
          </a:xfrm>
        </p:spPr>
        <p:txBody>
          <a:bodyPr/>
          <a:lstStyle/>
          <a:p>
            <a:r>
              <a:rPr lang="fr-CA" dirty="0"/>
              <a:t>Les conclusions</a:t>
            </a:r>
          </a:p>
        </p:txBody>
      </p:sp>
      <p:sp>
        <p:nvSpPr>
          <p:cNvPr id="4" name="Parchemin : vertical 3">
            <a:extLst>
              <a:ext uri="{FF2B5EF4-FFF2-40B4-BE49-F238E27FC236}">
                <a16:creationId xmlns:a16="http://schemas.microsoft.com/office/drawing/2014/main" id="{C086E778-7254-7DC7-6272-4542501F2BAE}"/>
              </a:ext>
            </a:extLst>
          </p:cNvPr>
          <p:cNvSpPr/>
          <p:nvPr>
            <p:custDataLst>
              <p:tags r:id="rId2"/>
            </p:custDataLst>
          </p:nvPr>
        </p:nvSpPr>
        <p:spPr>
          <a:xfrm>
            <a:off x="93484" y="1545996"/>
            <a:ext cx="3856348" cy="4835950"/>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Recueillir des mises en pratique du personnel éducateur qui permettent à l’enfant de découvrir, voyager, s’ouvrir à l’Autre, discuter, réfléchir, se questionner, se rassurer, etc. tout en favorisant en lien affectif positif et veillant au soutien du développement global de l’enfant.</a:t>
            </a:r>
          </a:p>
          <a:p>
            <a:pPr algn="ctr"/>
            <a:endParaRPr lang="fr-CA" dirty="0"/>
          </a:p>
        </p:txBody>
      </p:sp>
      <p:sp>
        <p:nvSpPr>
          <p:cNvPr id="5" name="Rectangle 4">
            <a:extLst>
              <a:ext uri="{FF2B5EF4-FFF2-40B4-BE49-F238E27FC236}">
                <a16:creationId xmlns:a16="http://schemas.microsoft.com/office/drawing/2014/main" id="{28B59FE9-AF5F-9646-6D64-27A7D6D1E66C}"/>
              </a:ext>
            </a:extLst>
          </p:cNvPr>
          <p:cNvSpPr/>
          <p:nvPr>
            <p:custDataLst>
              <p:tags r:id="rId3"/>
            </p:custDataLst>
          </p:nvPr>
        </p:nvSpPr>
        <p:spPr>
          <a:xfrm>
            <a:off x="4034673" y="2177592"/>
            <a:ext cx="7616858" cy="396868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CA" sz="2000" b="1" dirty="0">
              <a:solidFill>
                <a:schemeClr val="tx1"/>
              </a:solidFill>
            </a:endParaRPr>
          </a:p>
          <a:p>
            <a:pPr algn="just"/>
            <a:r>
              <a:rPr lang="fr-CA" sz="2000" b="1" dirty="0">
                <a:solidFill>
                  <a:schemeClr val="tx1"/>
                </a:solidFill>
              </a:rPr>
              <a:t>Les données probantes sur la mise en place de nouvelles pratiques dans le but de soutenir les besoins des enfants avec le livre soit: </a:t>
            </a:r>
            <a:r>
              <a:rPr lang="fr-CA" sz="2000" b="1" kern="100" dirty="0">
                <a:solidFill>
                  <a:schemeClr val="tx1"/>
                </a:solidFill>
                <a:cs typeface="Arial" panose="020B0604020202020204" pitchFamily="34" charset="0"/>
              </a:rPr>
              <a:t>l</a:t>
            </a:r>
            <a:r>
              <a:rPr lang="fr-CA" sz="2000" b="1" kern="100" dirty="0">
                <a:solidFill>
                  <a:schemeClr val="tx1"/>
                </a:solidFill>
                <a:effectLst/>
                <a:ea typeface="Calibri" panose="020F0502020204030204" pitchFamily="34" charset="0"/>
                <a:cs typeface="Arial" panose="020B0604020202020204" pitchFamily="34" charset="0"/>
              </a:rPr>
              <a:t>e besoin de découvrir, de partager, de voyager, d’apprendre, etc., </a:t>
            </a:r>
            <a:r>
              <a:rPr lang="fr-CA" sz="2000" kern="100" dirty="0">
                <a:solidFill>
                  <a:schemeClr val="tx1"/>
                </a:solidFill>
                <a:ea typeface="Calibri" panose="020F0502020204030204" pitchFamily="34" charset="0"/>
                <a:cs typeface="Arial" panose="020B0604020202020204" pitchFamily="34" charset="0"/>
              </a:rPr>
              <a:t> </a:t>
            </a:r>
            <a:r>
              <a:rPr lang="fr-CA" sz="2000" b="1" kern="100" dirty="0">
                <a:solidFill>
                  <a:schemeClr val="tx1"/>
                </a:solidFill>
                <a:ea typeface="Calibri" panose="020F0502020204030204" pitchFamily="34" charset="0"/>
                <a:cs typeface="Arial" panose="020B0604020202020204" pitchFamily="34" charset="0"/>
              </a:rPr>
              <a:t>l</a:t>
            </a:r>
            <a:r>
              <a:rPr lang="fr-CA" sz="2000" b="1" kern="100" dirty="0">
                <a:solidFill>
                  <a:schemeClr val="tx1"/>
                </a:solidFill>
                <a:effectLst/>
                <a:ea typeface="Calibri" panose="020F0502020204030204" pitchFamily="34" charset="0"/>
                <a:cs typeface="Arial" panose="020B0604020202020204" pitchFamily="34" charset="0"/>
              </a:rPr>
              <a:t>e besoin d’élargir ses horizons,</a:t>
            </a:r>
            <a:r>
              <a:rPr lang="fr-CA" sz="2000" kern="100" dirty="0">
                <a:solidFill>
                  <a:schemeClr val="tx1"/>
                </a:solidFill>
                <a:ea typeface="Calibri" panose="020F0502020204030204" pitchFamily="34" charset="0"/>
                <a:cs typeface="Arial" panose="020B0604020202020204" pitchFamily="34" charset="0"/>
              </a:rPr>
              <a:t> </a:t>
            </a:r>
            <a:r>
              <a:rPr lang="fr-CA" sz="2000" b="1" kern="100" dirty="0">
                <a:solidFill>
                  <a:schemeClr val="tx1"/>
                </a:solidFill>
                <a:ea typeface="Calibri" panose="020F0502020204030204" pitchFamily="34" charset="0"/>
                <a:cs typeface="Arial" panose="020B0604020202020204" pitchFamily="34" charset="0"/>
              </a:rPr>
              <a:t>l</a:t>
            </a:r>
            <a:r>
              <a:rPr lang="fr-CA" sz="2000" b="1" kern="100" dirty="0">
                <a:solidFill>
                  <a:schemeClr val="tx1"/>
                </a:solidFill>
                <a:effectLst/>
                <a:ea typeface="Calibri" panose="020F0502020204030204" pitchFamily="34" charset="0"/>
                <a:cs typeface="Arial" panose="020B0604020202020204" pitchFamily="34" charset="0"/>
              </a:rPr>
              <a:t>e besoin de la répétition pour favoriser la sécurité affective, </a:t>
            </a:r>
            <a:r>
              <a:rPr lang="fr-CA" sz="2000" b="1" kern="100" dirty="0">
                <a:solidFill>
                  <a:schemeClr val="tx1"/>
                </a:solidFill>
                <a:ea typeface="Calibri" panose="020F0502020204030204" pitchFamily="34" charset="0"/>
                <a:cs typeface="Arial" panose="020B0604020202020204" pitchFamily="34" charset="0"/>
              </a:rPr>
              <a:t>l</a:t>
            </a:r>
            <a:r>
              <a:rPr lang="fr-CA" sz="2000" b="1" kern="100" dirty="0">
                <a:solidFill>
                  <a:schemeClr val="tx1"/>
                </a:solidFill>
                <a:effectLst/>
                <a:ea typeface="Calibri" panose="020F0502020204030204" pitchFamily="34" charset="0"/>
                <a:cs typeface="Arial" panose="020B0604020202020204" pitchFamily="34" charset="0"/>
              </a:rPr>
              <a:t>e besoin d’être en contact avec des passeurs culturels positifs,</a:t>
            </a:r>
            <a:r>
              <a:rPr lang="fr-CA" sz="2000" kern="100" dirty="0">
                <a:solidFill>
                  <a:schemeClr val="tx1"/>
                </a:solidFill>
                <a:ea typeface="Calibri" panose="020F0502020204030204" pitchFamily="34" charset="0"/>
                <a:cs typeface="Arial" panose="020B0604020202020204" pitchFamily="34" charset="0"/>
              </a:rPr>
              <a:t> </a:t>
            </a:r>
            <a:r>
              <a:rPr lang="fr-CA" sz="2000" b="1" kern="100" dirty="0">
                <a:solidFill>
                  <a:schemeClr val="tx1"/>
                </a:solidFill>
                <a:ea typeface="Calibri" panose="020F0502020204030204" pitchFamily="34" charset="0"/>
                <a:cs typeface="Arial" panose="020B0604020202020204" pitchFamily="34" charset="0"/>
              </a:rPr>
              <a:t>l</a:t>
            </a:r>
            <a:r>
              <a:rPr lang="fr-CA" sz="2000" b="1" kern="100" dirty="0">
                <a:solidFill>
                  <a:schemeClr val="tx1"/>
                </a:solidFill>
                <a:effectLst/>
                <a:ea typeface="Calibri" panose="020F0502020204030204" pitchFamily="34" charset="0"/>
                <a:cs typeface="Arial" panose="020B0604020202020204" pitchFamily="34" charset="0"/>
              </a:rPr>
              <a:t>e besoin de vivre des émotions, le besoin de comprendre son environnement, le besoin de se développer globalement, </a:t>
            </a:r>
            <a:r>
              <a:rPr lang="fr-CA" sz="2000" b="1" kern="100" dirty="0">
                <a:solidFill>
                  <a:schemeClr val="tx1"/>
                </a:solidFill>
                <a:ea typeface="Calibri" panose="020F0502020204030204" pitchFamily="34" charset="0"/>
                <a:cs typeface="Arial" panose="020B0604020202020204" pitchFamily="34" charset="0"/>
              </a:rPr>
              <a:t>démontrent que maintenant 100% des participantes répondent à tous ces besoins pour les enfants de leur groupe. </a:t>
            </a:r>
            <a:endParaRPr lang="fr-CA" sz="2000" kern="100" dirty="0">
              <a:solidFill>
                <a:schemeClr val="tx1"/>
              </a:solidFill>
              <a:effectLst/>
              <a:ea typeface="Calibri" panose="020F0502020204030204" pitchFamily="34" charset="0"/>
              <a:cs typeface="Arial" panose="020B0604020202020204" pitchFamily="34" charset="0"/>
            </a:endParaRPr>
          </a:p>
          <a:p>
            <a:pPr algn="just">
              <a:lnSpc>
                <a:spcPct val="107000"/>
              </a:lnSpc>
              <a:spcAft>
                <a:spcPts val="800"/>
              </a:spcAft>
            </a:pPr>
            <a:r>
              <a:rPr lang="fr-CA" sz="2000" b="1" kern="100" dirty="0">
                <a:solidFill>
                  <a:schemeClr val="tx1"/>
                </a:solidFill>
                <a:effectLst/>
                <a:latin typeface="Baskerville Old Face" panose="02020602080505020303" pitchFamily="18" charset="0"/>
                <a:ea typeface="Calibri" panose="020F0502020204030204" pitchFamily="34" charset="0"/>
                <a:cs typeface="Arial" panose="020B0604020202020204" pitchFamily="34" charset="0"/>
              </a:rPr>
              <a:t> </a:t>
            </a:r>
            <a:endParaRPr lang="fr-CA"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r>
              <a:rPr lang="fr-CA" sz="2000" b="1" dirty="0">
                <a:solidFill>
                  <a:schemeClr val="tx1"/>
                </a:solidFill>
              </a:rPr>
              <a:t>  </a:t>
            </a:r>
          </a:p>
        </p:txBody>
      </p:sp>
    </p:spTree>
    <p:extLst>
      <p:ext uri="{BB962C8B-B14F-4D97-AF65-F5344CB8AC3E}">
        <p14:creationId xmlns:p14="http://schemas.microsoft.com/office/powerpoint/2010/main" val="36092915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04C41-6D7C-FA3A-DA06-55E75F99C704}"/>
              </a:ext>
            </a:extLst>
          </p:cNvPr>
          <p:cNvSpPr>
            <a:spLocks noGrp="1"/>
          </p:cNvSpPr>
          <p:nvPr>
            <p:ph type="title"/>
            <p:custDataLst>
              <p:tags r:id="rId1"/>
            </p:custDataLst>
          </p:nvPr>
        </p:nvSpPr>
        <p:spPr>
          <a:xfrm>
            <a:off x="282019" y="160786"/>
            <a:ext cx="10515600" cy="489663"/>
          </a:xfrm>
        </p:spPr>
        <p:txBody>
          <a:bodyPr>
            <a:normAutofit fontScale="90000"/>
          </a:bodyPr>
          <a:lstStyle/>
          <a:p>
            <a:r>
              <a:rPr lang="fr-CA" sz="3200" dirty="0"/>
              <a:t>Les limites rencontrées</a:t>
            </a:r>
          </a:p>
        </p:txBody>
      </p:sp>
      <p:graphicFrame>
        <p:nvGraphicFramePr>
          <p:cNvPr id="9" name="Tableau 8">
            <a:extLst>
              <a:ext uri="{FF2B5EF4-FFF2-40B4-BE49-F238E27FC236}">
                <a16:creationId xmlns:a16="http://schemas.microsoft.com/office/drawing/2014/main" id="{5180E0F2-37D0-35AC-9A5D-990D50764DFB}"/>
              </a:ext>
            </a:extLst>
          </p:cNvPr>
          <p:cNvGraphicFramePr>
            <a:graphicFrameLocks noGrp="1"/>
          </p:cNvGraphicFramePr>
          <p:nvPr>
            <p:custDataLst>
              <p:tags r:id="rId2"/>
            </p:custDataLst>
            <p:extLst>
              <p:ext uri="{D42A27DB-BD31-4B8C-83A1-F6EECF244321}">
                <p14:modId xmlns:p14="http://schemas.microsoft.com/office/powerpoint/2010/main" val="1706764894"/>
              </p:ext>
            </p:extLst>
          </p:nvPr>
        </p:nvGraphicFramePr>
        <p:xfrm>
          <a:off x="221673" y="650449"/>
          <a:ext cx="11775703" cy="5738189"/>
        </p:xfrm>
        <a:graphic>
          <a:graphicData uri="http://schemas.openxmlformats.org/drawingml/2006/table">
            <a:tbl>
              <a:tblPr firstRow="1" bandRow="1">
                <a:tableStyleId>{93296810-A885-4BE3-A3E7-6D5BEEA58F35}</a:tableStyleId>
              </a:tblPr>
              <a:tblGrid>
                <a:gridCol w="4981923">
                  <a:extLst>
                    <a:ext uri="{9D8B030D-6E8A-4147-A177-3AD203B41FA5}">
                      <a16:colId xmlns:a16="http://schemas.microsoft.com/office/drawing/2014/main" val="4075024924"/>
                    </a:ext>
                  </a:extLst>
                </a:gridCol>
                <a:gridCol w="6793780">
                  <a:extLst>
                    <a:ext uri="{9D8B030D-6E8A-4147-A177-3AD203B41FA5}">
                      <a16:colId xmlns:a16="http://schemas.microsoft.com/office/drawing/2014/main" val="2738114874"/>
                    </a:ext>
                  </a:extLst>
                </a:gridCol>
              </a:tblGrid>
              <a:tr h="631596">
                <a:tc>
                  <a:txBody>
                    <a:bodyPr/>
                    <a:lstStyle/>
                    <a:p>
                      <a:pPr algn="just"/>
                      <a:r>
                        <a:rPr lang="fr-CA" sz="1800" b="1" dirty="0">
                          <a:solidFill>
                            <a:schemeClr val="tx1"/>
                          </a:solidFill>
                        </a:rPr>
                        <a:t>Le nombre de formations trop grand.</a:t>
                      </a:r>
                    </a:p>
                  </a:txBody>
                  <a:tcPr>
                    <a:solidFill>
                      <a:schemeClr val="accent2">
                        <a:lumMod val="40000"/>
                        <a:lumOff val="60000"/>
                      </a:schemeClr>
                    </a:solidFill>
                  </a:tcPr>
                </a:tc>
                <a:tc>
                  <a:txBody>
                    <a:bodyPr/>
                    <a:lstStyle/>
                    <a:p>
                      <a:pPr algn="just"/>
                      <a:r>
                        <a:rPr lang="fr-CA" sz="1800" dirty="0">
                          <a:solidFill>
                            <a:schemeClr val="tx1"/>
                          </a:solidFill>
                        </a:rPr>
                        <a:t>Le nombre de formation élevé a nui au recrutement étant donné la pénurie de personnel qui sévit actuellement dans le réseau des services de garde. </a:t>
                      </a:r>
                    </a:p>
                  </a:txBody>
                  <a:tcPr>
                    <a:solidFill>
                      <a:schemeClr val="accent2">
                        <a:lumMod val="40000"/>
                        <a:lumOff val="60000"/>
                      </a:schemeClr>
                    </a:solidFill>
                  </a:tcPr>
                </a:tc>
                <a:extLst>
                  <a:ext uri="{0D108BD9-81ED-4DB2-BD59-A6C34878D82A}">
                    <a16:rowId xmlns:a16="http://schemas.microsoft.com/office/drawing/2014/main" val="3805132171"/>
                  </a:ext>
                </a:extLst>
              </a:tr>
              <a:tr h="659877">
                <a:tc>
                  <a:txBody>
                    <a:bodyPr/>
                    <a:lstStyle/>
                    <a:p>
                      <a:pPr algn="just"/>
                      <a:r>
                        <a:rPr lang="fr-CA" sz="1800" b="1" dirty="0">
                          <a:solidFill>
                            <a:schemeClr val="tx1"/>
                          </a:solidFill>
                        </a:rPr>
                        <a:t>Les rencontres en présentiel.</a:t>
                      </a:r>
                    </a:p>
                  </a:txBody>
                  <a:tcPr>
                    <a:solidFill>
                      <a:schemeClr val="accent2">
                        <a:lumMod val="40000"/>
                        <a:lumOff val="60000"/>
                      </a:schemeClr>
                    </a:solidFill>
                  </a:tcPr>
                </a:tc>
                <a:tc>
                  <a:txBody>
                    <a:bodyPr/>
                    <a:lstStyle/>
                    <a:p>
                      <a:pPr algn="just"/>
                      <a:r>
                        <a:rPr lang="fr-CA" sz="1800" b="1" dirty="0">
                          <a:solidFill>
                            <a:schemeClr val="tx1"/>
                          </a:solidFill>
                        </a:rPr>
                        <a:t>Les rencontres en présentiel ont fait en sorte que les participants.es devaient habiter à une distance raisonnable du Cégep Édouard Montpetit. </a:t>
                      </a:r>
                    </a:p>
                  </a:txBody>
                  <a:tcPr>
                    <a:solidFill>
                      <a:schemeClr val="accent2">
                        <a:lumMod val="40000"/>
                        <a:lumOff val="60000"/>
                      </a:schemeClr>
                    </a:solidFill>
                  </a:tcPr>
                </a:tc>
                <a:extLst>
                  <a:ext uri="{0D108BD9-81ED-4DB2-BD59-A6C34878D82A}">
                    <a16:rowId xmlns:a16="http://schemas.microsoft.com/office/drawing/2014/main" val="127394187"/>
                  </a:ext>
                </a:extLst>
              </a:tr>
              <a:tr h="79185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800" b="1" dirty="0">
                          <a:solidFill>
                            <a:schemeClr val="tx1"/>
                          </a:solidFill>
                        </a:rPr>
                        <a:t>Le temps pour la mise en pratique sur le terrain.</a:t>
                      </a:r>
                    </a:p>
                  </a:txBody>
                  <a:tcPr>
                    <a:solidFill>
                      <a:schemeClr val="accent2">
                        <a:lumMod val="40000"/>
                        <a:lumOff val="60000"/>
                      </a:schemeClr>
                    </a:solidFill>
                  </a:tcPr>
                </a:tc>
                <a:tc>
                  <a:txBody>
                    <a:bodyPr/>
                    <a:lstStyle/>
                    <a:p>
                      <a:pPr algn="just"/>
                      <a:r>
                        <a:rPr lang="fr-CA" sz="1800" b="1" dirty="0">
                          <a:solidFill>
                            <a:schemeClr val="tx1"/>
                          </a:solidFill>
                        </a:rPr>
                        <a:t>Les participantes avaient 3 semaines pour la mise en pratique. Ce délai était parfois trop court selon divers contextes: maladie, congé etc. </a:t>
                      </a:r>
                    </a:p>
                  </a:txBody>
                  <a:tcPr>
                    <a:solidFill>
                      <a:schemeClr val="accent2">
                        <a:lumMod val="40000"/>
                        <a:lumOff val="60000"/>
                      </a:schemeClr>
                    </a:solidFill>
                  </a:tcPr>
                </a:tc>
                <a:extLst>
                  <a:ext uri="{0D108BD9-81ED-4DB2-BD59-A6C34878D82A}">
                    <a16:rowId xmlns:a16="http://schemas.microsoft.com/office/drawing/2014/main" val="2944904155"/>
                  </a:ext>
                </a:extLst>
              </a:tr>
              <a:tr h="9965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800" b="1" dirty="0">
                          <a:solidFill>
                            <a:schemeClr val="tx1"/>
                          </a:solidFill>
                        </a:rPr>
                        <a:t>Les participantes étaient parfois appelées à faire des tâches connexes dans leur milieu. </a:t>
                      </a:r>
                      <a:endParaRPr lang="fr-CA" sz="1800" dirty="0">
                        <a:solidFill>
                          <a:schemeClr val="tx1"/>
                        </a:solidFill>
                      </a:endParaRPr>
                    </a:p>
                  </a:txBody>
                  <a:tcPr>
                    <a:solidFill>
                      <a:schemeClr val="accent2">
                        <a:lumMod val="40000"/>
                        <a:lumOff val="60000"/>
                      </a:schemeClr>
                    </a:solidFill>
                  </a:tcPr>
                </a:tc>
                <a:tc>
                  <a:txBody>
                    <a:bodyPr/>
                    <a:lstStyle/>
                    <a:p>
                      <a:pPr algn="just"/>
                      <a:r>
                        <a:rPr lang="fr-CA" sz="1800" b="1" dirty="0">
                          <a:solidFill>
                            <a:schemeClr val="tx1"/>
                          </a:solidFill>
                        </a:rPr>
                        <a:t>Les périodes utilisées pour ces tâches connexes (hors de leur groupe) ont limité leur temps pour la mise en place de nouvelles pratiques. </a:t>
                      </a:r>
                      <a:endParaRPr lang="fr-CA" sz="180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2152225141"/>
                  </a:ext>
                </a:extLst>
              </a:tr>
              <a:tr h="9323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800" b="1" dirty="0">
                          <a:solidFill>
                            <a:schemeClr val="tx1"/>
                          </a:solidFill>
                        </a:rPr>
                        <a:t>La compréhension de certaines questions dans les journaux de bord.</a:t>
                      </a:r>
                    </a:p>
                  </a:txBody>
                  <a:tcPr>
                    <a:solidFill>
                      <a:schemeClr val="accent2">
                        <a:lumMod val="40000"/>
                        <a:lumOff val="60000"/>
                      </a:schemeClr>
                    </a:solidFill>
                  </a:tcPr>
                </a:tc>
                <a:tc>
                  <a:txBody>
                    <a:bodyPr/>
                    <a:lstStyle/>
                    <a:p>
                      <a:pPr algn="just"/>
                      <a:r>
                        <a:rPr lang="fr-CA" sz="1800" b="1" dirty="0">
                          <a:solidFill>
                            <a:schemeClr val="tx1"/>
                          </a:solidFill>
                        </a:rPr>
                        <a:t>Une formulation imprécise de certaines questions a parfois engendré des réponses différentes que celles attendues. </a:t>
                      </a:r>
                    </a:p>
                  </a:txBody>
                  <a:tcPr>
                    <a:solidFill>
                      <a:schemeClr val="accent2">
                        <a:lumMod val="40000"/>
                        <a:lumOff val="60000"/>
                      </a:schemeClr>
                    </a:solidFill>
                  </a:tcPr>
                </a:tc>
                <a:extLst>
                  <a:ext uri="{0D108BD9-81ED-4DB2-BD59-A6C34878D82A}">
                    <a16:rowId xmlns:a16="http://schemas.microsoft.com/office/drawing/2014/main" val="2652746909"/>
                  </a:ext>
                </a:extLst>
              </a:tr>
              <a:tr h="3925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800" b="1" dirty="0">
                          <a:solidFill>
                            <a:schemeClr val="tx1"/>
                          </a:solidFill>
                        </a:rPr>
                        <a:t>Le questionnaire final trop long à remplir dans la période des </a:t>
                      </a:r>
                      <a:r>
                        <a:rPr lang="fr-CA" sz="1800" b="1" i="1" dirty="0">
                          <a:solidFill>
                            <a:schemeClr val="tx1"/>
                          </a:solidFill>
                        </a:rPr>
                        <a:t>Portraits des enfants (document exigé par le ministère de la famille et de l’enfance).</a:t>
                      </a:r>
                      <a:endParaRPr lang="fr-CA" sz="1800" b="1" dirty="0">
                        <a:solidFill>
                          <a:schemeClr val="tx1"/>
                        </a:solidFill>
                      </a:endParaRPr>
                    </a:p>
                    <a:p>
                      <a:pPr algn="just"/>
                      <a:endParaRPr lang="fr-CA" sz="1800" dirty="0">
                        <a:solidFill>
                          <a:schemeClr val="tx1"/>
                        </a:solidFill>
                      </a:endParaRPr>
                    </a:p>
                  </a:txBody>
                  <a:tcPr>
                    <a:solidFill>
                      <a:schemeClr val="accent2">
                        <a:lumMod val="40000"/>
                        <a:lumOff val="60000"/>
                      </a:schemeClr>
                    </a:solidFill>
                  </a:tcPr>
                </a:tc>
                <a:tc>
                  <a:txBody>
                    <a:bodyPr/>
                    <a:lstStyle/>
                    <a:p>
                      <a:pPr algn="just"/>
                      <a:r>
                        <a:rPr lang="fr-CA" sz="1800" b="1" dirty="0">
                          <a:solidFill>
                            <a:schemeClr val="tx1"/>
                          </a:solidFill>
                        </a:rPr>
                        <a:t>Le nombre de questions dans le contexte de dépôt de rapports d’observation des enfants a fait en sorte que certaines réponses étaient moins développées. </a:t>
                      </a:r>
                    </a:p>
                  </a:txBody>
                  <a:tcPr>
                    <a:solidFill>
                      <a:schemeClr val="accent2">
                        <a:lumMod val="40000"/>
                        <a:lumOff val="60000"/>
                      </a:schemeClr>
                    </a:solidFill>
                  </a:tcPr>
                </a:tc>
                <a:extLst>
                  <a:ext uri="{0D108BD9-81ED-4DB2-BD59-A6C34878D82A}">
                    <a16:rowId xmlns:a16="http://schemas.microsoft.com/office/drawing/2014/main" val="2725074564"/>
                  </a:ext>
                </a:extLst>
              </a:tr>
            </a:tbl>
          </a:graphicData>
        </a:graphic>
      </p:graphicFrame>
    </p:spTree>
    <p:extLst>
      <p:ext uri="{BB962C8B-B14F-4D97-AF65-F5344CB8AC3E}">
        <p14:creationId xmlns:p14="http://schemas.microsoft.com/office/powerpoint/2010/main" val="19183839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74E221-5578-BFD5-A6AB-5008B2F268C2}"/>
              </a:ext>
            </a:extLst>
          </p:cNvPr>
          <p:cNvSpPr>
            <a:spLocks noGrp="1"/>
          </p:cNvSpPr>
          <p:nvPr>
            <p:ph type="title"/>
            <p:custDataLst>
              <p:tags r:id="rId1"/>
            </p:custDataLst>
          </p:nvPr>
        </p:nvSpPr>
        <p:spPr>
          <a:xfrm>
            <a:off x="376382" y="363317"/>
            <a:ext cx="10515600" cy="734763"/>
          </a:xfrm>
        </p:spPr>
        <p:txBody>
          <a:bodyPr>
            <a:normAutofit/>
          </a:bodyPr>
          <a:lstStyle/>
          <a:p>
            <a:r>
              <a:rPr lang="fr-CA" sz="3600" b="1" dirty="0"/>
              <a:t>Nos Suggestions</a:t>
            </a:r>
          </a:p>
        </p:txBody>
      </p:sp>
      <p:graphicFrame>
        <p:nvGraphicFramePr>
          <p:cNvPr id="4" name="Tableau 3">
            <a:extLst>
              <a:ext uri="{FF2B5EF4-FFF2-40B4-BE49-F238E27FC236}">
                <a16:creationId xmlns:a16="http://schemas.microsoft.com/office/drawing/2014/main" id="{1CD7B7C8-4AD4-C709-51FC-75165D7EFCB6}"/>
              </a:ext>
            </a:extLst>
          </p:cNvPr>
          <p:cNvGraphicFramePr>
            <a:graphicFrameLocks noGrp="1"/>
          </p:cNvGraphicFramePr>
          <p:nvPr>
            <p:extLst>
              <p:ext uri="{D42A27DB-BD31-4B8C-83A1-F6EECF244321}">
                <p14:modId xmlns:p14="http://schemas.microsoft.com/office/powerpoint/2010/main" val="2710692363"/>
              </p:ext>
            </p:extLst>
          </p:nvPr>
        </p:nvGraphicFramePr>
        <p:xfrm>
          <a:off x="376382" y="1339303"/>
          <a:ext cx="11120582" cy="4401450"/>
        </p:xfrm>
        <a:graphic>
          <a:graphicData uri="http://schemas.openxmlformats.org/drawingml/2006/table">
            <a:tbl>
              <a:tblPr firstRow="1" bandRow="1">
                <a:tableStyleId>{E8B1032C-EA38-4F05-BA0D-38AFFFC7BED3}</a:tableStyleId>
              </a:tblPr>
              <a:tblGrid>
                <a:gridCol w="11120582">
                  <a:extLst>
                    <a:ext uri="{9D8B030D-6E8A-4147-A177-3AD203B41FA5}">
                      <a16:colId xmlns:a16="http://schemas.microsoft.com/office/drawing/2014/main" val="212115803"/>
                    </a:ext>
                  </a:extLst>
                </a:gridCol>
              </a:tblGrid>
              <a:tr h="1620689">
                <a:tc>
                  <a:txBody>
                    <a:bodyPr/>
                    <a:lstStyle/>
                    <a:p>
                      <a:r>
                        <a:rPr lang="fr-CA" sz="2000" dirty="0"/>
                        <a:t>À partir des données recueillies, nous constatons la pertinence de modifier certains enseignements pour enrichir les connaissances entourant l’exploration de la littérature pour la jeunesse, dans le cadre des cours en Techniques d’éducation à l’enfance. De plus, il serait favorable d’offrir de la formation continue sur le sujet pour le personnel éducateur déjà sur le terrain.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846852642"/>
                  </a:ext>
                </a:extLst>
              </a:tr>
              <a:tr h="1414481">
                <a:tc>
                  <a:txBody>
                    <a:bodyPr/>
                    <a:lstStyle/>
                    <a:p>
                      <a:r>
                        <a:rPr lang="fr-CA" sz="2000" b="1" dirty="0"/>
                        <a:t>Considérant l’apport important que l’utilisation de la poésie, des chansons et des comptines peut avoir sur le développement global des enfants, nous proposons que les enseignements s’attardent plus amplement sur ces types de livres et sur leur animation.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367261082"/>
                  </a:ext>
                </a:extLst>
              </a:tr>
              <a:tr h="1366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b="1" dirty="0"/>
                        <a:t>Nos constats sur le plan des impacts positifs sur le groupe de l’utilisation d’objets lors de l’animation, nous amènent à proposer qu’une formation spécifique sur la manipulation d’objets lors de l’animation soit intégrée dans les nouveaux enseignements prodigués au personnel éducateur.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607986053"/>
                  </a:ext>
                </a:extLst>
              </a:tr>
            </a:tbl>
          </a:graphicData>
        </a:graphic>
      </p:graphicFrame>
    </p:spTree>
    <p:extLst>
      <p:ext uri="{BB962C8B-B14F-4D97-AF65-F5344CB8AC3E}">
        <p14:creationId xmlns:p14="http://schemas.microsoft.com/office/powerpoint/2010/main" val="387206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0336B-7F81-C092-B2EC-5F3DA39BB7DF}"/>
              </a:ext>
            </a:extLst>
          </p:cNvPr>
          <p:cNvSpPr>
            <a:spLocks noGrp="1"/>
          </p:cNvSpPr>
          <p:nvPr>
            <p:ph type="title"/>
            <p:custDataLst>
              <p:tags r:id="rId1"/>
            </p:custDataLst>
          </p:nvPr>
        </p:nvSpPr>
        <p:spPr>
          <a:xfrm>
            <a:off x="838200" y="307086"/>
            <a:ext cx="10515600" cy="749288"/>
          </a:xfrm>
        </p:spPr>
        <p:txBody>
          <a:bodyPr>
            <a:normAutofit/>
          </a:bodyPr>
          <a:lstStyle/>
          <a:p>
            <a:r>
              <a:rPr lang="fr-CA" sz="4000" dirty="0"/>
              <a:t>La description du projet</a:t>
            </a:r>
          </a:p>
        </p:txBody>
      </p:sp>
      <p:sp>
        <p:nvSpPr>
          <p:cNvPr id="4" name="Rectangle 3">
            <a:extLst>
              <a:ext uri="{FF2B5EF4-FFF2-40B4-BE49-F238E27FC236}">
                <a16:creationId xmlns:a16="http://schemas.microsoft.com/office/drawing/2014/main" id="{7295034A-7DB9-18DA-416A-41F0003765C4}"/>
              </a:ext>
            </a:extLst>
          </p:cNvPr>
          <p:cNvSpPr/>
          <p:nvPr>
            <p:custDataLst>
              <p:tags r:id="rId2"/>
            </p:custDataLst>
          </p:nvPr>
        </p:nvSpPr>
        <p:spPr>
          <a:xfrm>
            <a:off x="307910" y="1408922"/>
            <a:ext cx="11327363" cy="295780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pPr>
            <a:r>
              <a:rPr lang="fr-CA" sz="2000" b="1" dirty="0">
                <a:solidFill>
                  <a:schemeClr val="tx1"/>
                </a:solidFill>
                <a:effectLst/>
                <a:latin typeface="Calibri" panose="020F0502020204030204" pitchFamily="34" charset="0"/>
                <a:ea typeface="Calibri" panose="020F0502020204030204" pitchFamily="34" charset="0"/>
              </a:rPr>
              <a:t>Le journal de bord</a:t>
            </a:r>
            <a:r>
              <a:rPr lang="fr-CA" sz="2000" dirty="0">
                <a:solidFill>
                  <a:schemeClr val="tx1"/>
                </a:solidFill>
                <a:effectLst/>
                <a:latin typeface="Calibri" panose="020F0502020204030204" pitchFamily="34" charset="0"/>
                <a:ea typeface="Calibri" panose="020F0502020204030204" pitchFamily="34" charset="0"/>
              </a:rPr>
              <a:t>: Tout au long de la recherche, les participantes devaient compléter un journal de bord à la suite de chacune des formations. Ce dernier comprenait des questions sur la mise en pratique de nouvelles expérimentations auprès des enfants de leur groupe. </a:t>
            </a:r>
          </a:p>
          <a:p>
            <a:pPr>
              <a:lnSpc>
                <a:spcPct val="115000"/>
              </a:lnSpc>
              <a:spcAft>
                <a:spcPts val="800"/>
              </a:spcAft>
            </a:pPr>
            <a:r>
              <a:rPr lang="fr-CA" sz="2000" dirty="0">
                <a:solidFill>
                  <a:schemeClr val="tx1"/>
                </a:solidFill>
                <a:effectLst/>
                <a:latin typeface="Calibri" panose="020F0502020204030204" pitchFamily="34" charset="0"/>
                <a:ea typeface="Calibri" panose="020F0502020204030204" pitchFamily="34" charset="0"/>
              </a:rPr>
              <a:t> </a:t>
            </a:r>
            <a:r>
              <a:rPr lang="fr-CA" sz="2000" b="1" dirty="0">
                <a:solidFill>
                  <a:schemeClr val="tx1"/>
                </a:solidFill>
                <a:latin typeface="Calibri" panose="020F0502020204030204" pitchFamily="34" charset="0"/>
                <a:ea typeface="Calibri" panose="020F0502020204030204" pitchFamily="34" charset="0"/>
              </a:rPr>
              <a:t>Les communautés de pratique</a:t>
            </a:r>
            <a:r>
              <a:rPr lang="fr-CA" sz="2000" dirty="0">
                <a:solidFill>
                  <a:schemeClr val="tx1"/>
                </a:solidFill>
                <a:effectLst/>
                <a:latin typeface="Calibri" panose="020F0502020204030204" pitchFamily="34" charset="0"/>
                <a:ea typeface="Calibri" panose="020F0502020204030204" pitchFamily="34" charset="0"/>
              </a:rPr>
              <a:t>:  elles ont permis des discussions entre les participantes, la chercheuse principale et la </a:t>
            </a:r>
            <a:r>
              <a:rPr lang="fr-CA" sz="2000" dirty="0" err="1">
                <a:solidFill>
                  <a:schemeClr val="tx1"/>
                </a:solidFill>
                <a:effectLst/>
                <a:latin typeface="Calibri" panose="020F0502020204030204" pitchFamily="34" charset="0"/>
                <a:ea typeface="Calibri" panose="020F0502020204030204" pitchFamily="34" charset="0"/>
              </a:rPr>
              <a:t>cochercheuse</a:t>
            </a:r>
            <a:r>
              <a:rPr lang="fr-CA" sz="2000" dirty="0">
                <a:solidFill>
                  <a:schemeClr val="tx1"/>
                </a:solidFill>
                <a:effectLst/>
                <a:latin typeface="Calibri" panose="020F0502020204030204" pitchFamily="34" charset="0"/>
                <a:ea typeface="Calibri" panose="020F0502020204030204" pitchFamily="34" charset="0"/>
              </a:rPr>
              <a:t> sur les nouvelles expérimentations vécues sur le terrain. </a:t>
            </a:r>
          </a:p>
          <a:p>
            <a:pPr algn="ctr"/>
            <a:endParaRPr lang="fr-CA" dirty="0"/>
          </a:p>
        </p:txBody>
      </p:sp>
    </p:spTree>
    <p:extLst>
      <p:ext uri="{BB962C8B-B14F-4D97-AF65-F5344CB8AC3E}">
        <p14:creationId xmlns:p14="http://schemas.microsoft.com/office/powerpoint/2010/main" val="119420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B65EE-0B4B-F7DF-1F48-007A80402A1B}"/>
              </a:ext>
            </a:extLst>
          </p:cNvPr>
          <p:cNvSpPr>
            <a:spLocks noGrp="1"/>
          </p:cNvSpPr>
          <p:nvPr>
            <p:ph type="title"/>
            <p:custDataLst>
              <p:tags r:id="rId1"/>
            </p:custDataLst>
          </p:nvPr>
        </p:nvSpPr>
        <p:spPr>
          <a:xfrm>
            <a:off x="387927" y="252481"/>
            <a:ext cx="10515600" cy="832993"/>
          </a:xfrm>
        </p:spPr>
        <p:txBody>
          <a:bodyPr/>
          <a:lstStyle/>
          <a:p>
            <a:r>
              <a:rPr lang="fr-CA" dirty="0"/>
              <a:t>Les données</a:t>
            </a:r>
          </a:p>
        </p:txBody>
      </p:sp>
      <p:sp>
        <p:nvSpPr>
          <p:cNvPr id="4" name="Rectangle 3">
            <a:extLst>
              <a:ext uri="{FF2B5EF4-FFF2-40B4-BE49-F238E27FC236}">
                <a16:creationId xmlns:a16="http://schemas.microsoft.com/office/drawing/2014/main" id="{D29AB357-F577-43CE-6897-6D3BF5C7043E}"/>
              </a:ext>
            </a:extLst>
          </p:cNvPr>
          <p:cNvSpPr/>
          <p:nvPr>
            <p:custDataLst>
              <p:tags r:id="rId2"/>
            </p:custDataLst>
          </p:nvPr>
        </p:nvSpPr>
        <p:spPr>
          <a:xfrm>
            <a:off x="6548581" y="1738783"/>
            <a:ext cx="4618182" cy="48667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3200" b="1" dirty="0"/>
              <a:t>Les données quantitatives:</a:t>
            </a:r>
          </a:p>
          <a:p>
            <a:pPr algn="ctr"/>
            <a:endParaRPr lang="fr-CA" sz="3200" b="1" dirty="0"/>
          </a:p>
          <a:p>
            <a:pPr algn="ctr"/>
            <a:r>
              <a:rPr lang="fr-CA" sz="2000" b="1" dirty="0"/>
              <a:t>Il a également été possible de compiler des données quantitatives recueillies majoritairement dans les questionnaires. Toutefois, certaines réponses des participantes dans les communautés de pratique ont pu être analysées sous un angle quantitatif.</a:t>
            </a:r>
          </a:p>
          <a:p>
            <a:pPr algn="ctr"/>
            <a:endParaRPr lang="fr-CA" sz="2000" b="1" dirty="0"/>
          </a:p>
          <a:p>
            <a:pPr algn="ctr"/>
            <a:r>
              <a:rPr lang="fr-CA" sz="2000" b="1" dirty="0"/>
              <a:t>Notez que ces données seront représentées principalement par des statistiques descriptives. </a:t>
            </a:r>
          </a:p>
          <a:p>
            <a:pPr algn="ctr"/>
            <a:endParaRPr lang="fr-CA" dirty="0"/>
          </a:p>
        </p:txBody>
      </p:sp>
      <p:sp>
        <p:nvSpPr>
          <p:cNvPr id="5" name="Rectangle 4">
            <a:extLst>
              <a:ext uri="{FF2B5EF4-FFF2-40B4-BE49-F238E27FC236}">
                <a16:creationId xmlns:a16="http://schemas.microsoft.com/office/drawing/2014/main" id="{168BE2E9-AA6E-30BA-FED6-CEE7C39007DC}"/>
              </a:ext>
            </a:extLst>
          </p:cNvPr>
          <p:cNvSpPr/>
          <p:nvPr>
            <p:custDataLst>
              <p:tags r:id="rId3"/>
            </p:custDataLst>
          </p:nvPr>
        </p:nvSpPr>
        <p:spPr>
          <a:xfrm>
            <a:off x="579401" y="1738783"/>
            <a:ext cx="4934708" cy="49391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3200" b="1" dirty="0"/>
              <a:t>Les données qualitatives</a:t>
            </a:r>
          </a:p>
          <a:p>
            <a:pPr algn="ctr"/>
            <a:endParaRPr lang="fr-CA" sz="3200" b="1" dirty="0"/>
          </a:p>
          <a:p>
            <a:pPr algn="ctr"/>
            <a:r>
              <a:rPr lang="fr-CA" sz="2000" b="1" dirty="0"/>
              <a:t>Le projet de recherche présente majoritairement des interprétations de données qualitatives. </a:t>
            </a:r>
          </a:p>
          <a:p>
            <a:pPr algn="ctr"/>
            <a:r>
              <a:rPr lang="fr-CA" sz="2000" b="1" dirty="0"/>
              <a:t>Ces données ont été recueillies principalement lors des six communautés de pratique ultérieures à la mise en place de nouvelles pratiques, sur une période de trois semaines, dans les milieux. Quelques données qualitatives ont également été recueillies avec le questionnaire au début et à la fin de la recherche. </a:t>
            </a:r>
          </a:p>
        </p:txBody>
      </p:sp>
      <p:sp>
        <p:nvSpPr>
          <p:cNvPr id="6" name="ZoneTexte 5">
            <a:extLst>
              <a:ext uri="{FF2B5EF4-FFF2-40B4-BE49-F238E27FC236}">
                <a16:creationId xmlns:a16="http://schemas.microsoft.com/office/drawing/2014/main" id="{33A47AA7-85FC-FB7F-3B5D-14082E0DC4A5}"/>
              </a:ext>
            </a:extLst>
          </p:cNvPr>
          <p:cNvSpPr txBox="1"/>
          <p:nvPr>
            <p:custDataLst>
              <p:tags r:id="rId4"/>
            </p:custDataLst>
          </p:nvPr>
        </p:nvSpPr>
        <p:spPr>
          <a:xfrm>
            <a:off x="387927" y="1138791"/>
            <a:ext cx="9518440" cy="738664"/>
          </a:xfrm>
          <a:prstGeom prst="rect">
            <a:avLst/>
          </a:prstGeom>
          <a:noFill/>
        </p:spPr>
        <p:txBody>
          <a:bodyPr wrap="none" rtlCol="0">
            <a:spAutoFit/>
          </a:bodyPr>
          <a:lstStyle/>
          <a:p>
            <a:r>
              <a:rPr lang="fr-CA" sz="2400" b="1" dirty="0"/>
              <a:t>La recherche a permis de recueillir des données qualitatives et quantitatives.</a:t>
            </a:r>
          </a:p>
          <a:p>
            <a:endParaRPr lang="fr-CA" dirty="0"/>
          </a:p>
        </p:txBody>
      </p:sp>
    </p:spTree>
    <p:extLst>
      <p:ext uri="{BB962C8B-B14F-4D97-AF65-F5344CB8AC3E}">
        <p14:creationId xmlns:p14="http://schemas.microsoft.com/office/powerpoint/2010/main" val="301356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921F1-2C48-C188-E033-A17561B017F5}"/>
              </a:ext>
            </a:extLst>
          </p:cNvPr>
          <p:cNvSpPr>
            <a:spLocks noGrp="1"/>
          </p:cNvSpPr>
          <p:nvPr>
            <p:ph type="title"/>
            <p:custDataLst>
              <p:tags r:id="rId1"/>
            </p:custDataLst>
          </p:nvPr>
        </p:nvSpPr>
        <p:spPr>
          <a:xfrm>
            <a:off x="243191" y="-29183"/>
            <a:ext cx="10515600" cy="883886"/>
          </a:xfrm>
        </p:spPr>
        <p:txBody>
          <a:bodyPr>
            <a:normAutofit/>
          </a:bodyPr>
          <a:lstStyle/>
          <a:p>
            <a:r>
              <a:rPr lang="fr-CA" sz="3200" b="1" dirty="0"/>
              <a:t>Analyse thématique</a:t>
            </a:r>
          </a:p>
        </p:txBody>
      </p:sp>
      <p:sp>
        <p:nvSpPr>
          <p:cNvPr id="4" name="Rectangle : coins arrondis 3">
            <a:extLst>
              <a:ext uri="{FF2B5EF4-FFF2-40B4-BE49-F238E27FC236}">
                <a16:creationId xmlns:a16="http://schemas.microsoft.com/office/drawing/2014/main" id="{B7CAA8E9-E39A-D48E-D845-0993FA508C69}"/>
              </a:ext>
            </a:extLst>
          </p:cNvPr>
          <p:cNvSpPr/>
          <p:nvPr/>
        </p:nvSpPr>
        <p:spPr>
          <a:xfrm>
            <a:off x="1293091" y="1381177"/>
            <a:ext cx="2706255" cy="38650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dirty="0"/>
              <a:t>À partir de différents thèmes soulevés à travers notre hypothèse et nos objectifs, il a été possible de recueillir les données nécessaires à valider ceux-ci. </a:t>
            </a:r>
          </a:p>
        </p:txBody>
      </p:sp>
      <p:sp>
        <p:nvSpPr>
          <p:cNvPr id="5" name="Rectangle : coins arrondis 4">
            <a:extLst>
              <a:ext uri="{FF2B5EF4-FFF2-40B4-BE49-F238E27FC236}">
                <a16:creationId xmlns:a16="http://schemas.microsoft.com/office/drawing/2014/main" id="{758D2F11-1DD3-ACCE-2181-FE6F73F5F487}"/>
              </a:ext>
            </a:extLst>
          </p:cNvPr>
          <p:cNvSpPr/>
          <p:nvPr/>
        </p:nvSpPr>
        <p:spPr>
          <a:xfrm>
            <a:off x="4747491" y="323273"/>
            <a:ext cx="6807202" cy="633614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fr-CA" sz="1600" b="1" dirty="0">
              <a:solidFill>
                <a:schemeClr val="tx1"/>
              </a:solidFill>
            </a:endParaRPr>
          </a:p>
          <a:p>
            <a:pPr marL="0" indent="0">
              <a:buNone/>
            </a:pPr>
            <a:endParaRPr lang="fr-CA" sz="1600" b="1" dirty="0">
              <a:solidFill>
                <a:schemeClr val="tx1"/>
              </a:solidFill>
            </a:endParaRPr>
          </a:p>
          <a:p>
            <a:pPr marL="0" indent="0">
              <a:buNone/>
            </a:pPr>
            <a:r>
              <a:rPr lang="fr-CA" sz="1600" b="1" dirty="0">
                <a:solidFill>
                  <a:schemeClr val="tx1"/>
                </a:solidFill>
              </a:rPr>
              <a:t>Thèmes:</a:t>
            </a:r>
          </a:p>
          <a:p>
            <a:pPr>
              <a:buFont typeface="Wingdings" panose="05000000000000000000" pitchFamily="2" charset="2"/>
              <a:buChar char="Ø"/>
            </a:pPr>
            <a:r>
              <a:rPr lang="fr-CA" sz="1600" b="1" dirty="0">
                <a:solidFill>
                  <a:schemeClr val="tx1"/>
                </a:solidFill>
              </a:rPr>
              <a:t>Les comportements nouveaux des enfants</a:t>
            </a:r>
          </a:p>
          <a:p>
            <a:pPr marL="0" indent="0">
              <a:buNone/>
            </a:pPr>
            <a:r>
              <a:rPr lang="fr-CA" sz="1600" b="1" dirty="0">
                <a:solidFill>
                  <a:schemeClr val="tx1"/>
                </a:solidFill>
              </a:rPr>
              <a:t>	1. Les intérêts</a:t>
            </a:r>
          </a:p>
          <a:p>
            <a:pPr marL="0" indent="0">
              <a:buNone/>
            </a:pPr>
            <a:r>
              <a:rPr lang="fr-CA" sz="1600" b="1" dirty="0">
                <a:solidFill>
                  <a:schemeClr val="tx1"/>
                </a:solidFill>
              </a:rPr>
              <a:t>	2. Les nouveaux jeux</a:t>
            </a:r>
          </a:p>
          <a:p>
            <a:pPr marL="0" indent="0">
              <a:buNone/>
            </a:pPr>
            <a:r>
              <a:rPr lang="fr-CA" sz="1600" b="1" dirty="0">
                <a:solidFill>
                  <a:schemeClr val="tx1"/>
                </a:solidFill>
              </a:rPr>
              <a:t>	3. Les nouvelles habiletés</a:t>
            </a:r>
          </a:p>
          <a:p>
            <a:pPr marL="0" indent="0">
              <a:buNone/>
            </a:pPr>
            <a:r>
              <a:rPr lang="fr-CA" sz="1600" b="1" dirty="0">
                <a:solidFill>
                  <a:schemeClr val="tx1"/>
                </a:solidFill>
              </a:rPr>
              <a:t>	4. La participation plus active</a:t>
            </a:r>
          </a:p>
          <a:p>
            <a:pPr>
              <a:buFont typeface="Wingdings" panose="05000000000000000000" pitchFamily="2" charset="2"/>
              <a:buChar char="Ø"/>
            </a:pPr>
            <a:r>
              <a:rPr lang="fr-CA" sz="1600" b="1" dirty="0">
                <a:solidFill>
                  <a:schemeClr val="tx1"/>
                </a:solidFill>
              </a:rPr>
              <a:t>La diversification des pratiques</a:t>
            </a:r>
          </a:p>
          <a:p>
            <a:pPr marL="0" indent="0">
              <a:buNone/>
            </a:pPr>
            <a:r>
              <a:rPr lang="fr-CA" sz="1600" b="1" dirty="0">
                <a:solidFill>
                  <a:schemeClr val="tx1"/>
                </a:solidFill>
              </a:rPr>
              <a:t>	1. L’aménagement</a:t>
            </a:r>
          </a:p>
          <a:p>
            <a:pPr marL="0" indent="0">
              <a:buNone/>
            </a:pPr>
            <a:r>
              <a:rPr lang="fr-CA" sz="1600" b="1" dirty="0">
                <a:solidFill>
                  <a:schemeClr val="tx1"/>
                </a:solidFill>
              </a:rPr>
              <a:t>	2. L’exploitation diverse du livre</a:t>
            </a:r>
          </a:p>
          <a:p>
            <a:pPr marL="0" indent="0">
              <a:buNone/>
            </a:pPr>
            <a:r>
              <a:rPr lang="fr-CA" sz="1600" b="1" dirty="0">
                <a:solidFill>
                  <a:schemeClr val="tx1"/>
                </a:solidFill>
              </a:rPr>
              <a:t>	3. L’animation</a:t>
            </a:r>
          </a:p>
          <a:p>
            <a:pPr marL="0" indent="0">
              <a:buNone/>
            </a:pPr>
            <a:r>
              <a:rPr lang="fr-CA" sz="1600" b="1" dirty="0">
                <a:solidFill>
                  <a:schemeClr val="tx1"/>
                </a:solidFill>
              </a:rPr>
              <a:t>	4. Le soutien aux enfants</a:t>
            </a:r>
          </a:p>
          <a:p>
            <a:pPr marL="0" indent="0">
              <a:buNone/>
            </a:pPr>
            <a:r>
              <a:rPr lang="fr-CA" sz="1600" b="1" dirty="0">
                <a:solidFill>
                  <a:schemeClr val="tx1"/>
                </a:solidFill>
              </a:rPr>
              <a:t>	5. L’exploitation du livre dans divers moments de vie</a:t>
            </a:r>
          </a:p>
          <a:p>
            <a:pPr marL="0" indent="0">
              <a:buNone/>
            </a:pPr>
            <a:r>
              <a:rPr lang="fr-CA" sz="1600" b="1" dirty="0">
                <a:solidFill>
                  <a:schemeClr val="tx1"/>
                </a:solidFill>
              </a:rPr>
              <a:t>	6. La sélection des livres</a:t>
            </a:r>
          </a:p>
          <a:p>
            <a:pPr>
              <a:buFont typeface="Wingdings" panose="05000000000000000000" pitchFamily="2" charset="2"/>
              <a:buChar char="Ø"/>
            </a:pPr>
            <a:r>
              <a:rPr lang="fr-CA" sz="1600" b="1" dirty="0">
                <a:solidFill>
                  <a:schemeClr val="tx1"/>
                </a:solidFill>
              </a:rPr>
              <a:t>Les habiletés professionnelles</a:t>
            </a:r>
          </a:p>
          <a:p>
            <a:pPr>
              <a:buFont typeface="Wingdings" panose="05000000000000000000" pitchFamily="2" charset="2"/>
              <a:buChar char="Ø"/>
            </a:pPr>
            <a:r>
              <a:rPr lang="fr-CA" sz="1600" b="1" dirty="0">
                <a:solidFill>
                  <a:schemeClr val="tx1"/>
                </a:solidFill>
              </a:rPr>
              <a:t>Le sentiment de compétence</a:t>
            </a:r>
          </a:p>
          <a:p>
            <a:pPr>
              <a:buFont typeface="Wingdings" panose="05000000000000000000" pitchFamily="2" charset="2"/>
              <a:buChar char="Ø"/>
            </a:pPr>
            <a:r>
              <a:rPr lang="fr-CA" sz="1600" b="1" dirty="0">
                <a:solidFill>
                  <a:schemeClr val="tx1"/>
                </a:solidFill>
              </a:rPr>
              <a:t>Les impacts inattendus</a:t>
            </a:r>
          </a:p>
          <a:p>
            <a:pPr marL="0" indent="0">
              <a:buNone/>
            </a:pPr>
            <a:r>
              <a:rPr lang="fr-CA" sz="1600" b="1" dirty="0">
                <a:solidFill>
                  <a:schemeClr val="tx1"/>
                </a:solidFill>
              </a:rPr>
              <a:t>	1. Les impacts sur les parents</a:t>
            </a:r>
          </a:p>
          <a:p>
            <a:pPr marL="0" indent="0">
              <a:buNone/>
            </a:pPr>
            <a:r>
              <a:rPr lang="fr-CA" sz="1600" b="1" dirty="0">
                <a:solidFill>
                  <a:schemeClr val="tx1"/>
                </a:solidFill>
              </a:rPr>
              <a:t>	2. Les impacts dans le milieu de travail</a:t>
            </a:r>
          </a:p>
          <a:p>
            <a:pPr marL="0" indent="0">
              <a:buNone/>
            </a:pPr>
            <a:r>
              <a:rPr lang="fr-CA" sz="1600" b="1" dirty="0">
                <a:solidFill>
                  <a:schemeClr val="tx1"/>
                </a:solidFill>
              </a:rPr>
              <a:t>	3. Les impacts sur le jeu symbolique des enfants</a:t>
            </a:r>
          </a:p>
          <a:p>
            <a:pPr marL="0" indent="0">
              <a:buNone/>
            </a:pPr>
            <a:r>
              <a:rPr lang="fr-CA" sz="1600" b="1" dirty="0">
                <a:solidFill>
                  <a:schemeClr val="tx1"/>
                </a:solidFill>
              </a:rPr>
              <a:t>	4. Les impacts pour les enfants ayants des besoins particuliers.</a:t>
            </a:r>
          </a:p>
          <a:p>
            <a:pPr>
              <a:buFont typeface="Wingdings" panose="05000000000000000000" pitchFamily="2" charset="2"/>
              <a:buChar char="Ø"/>
            </a:pPr>
            <a:r>
              <a:rPr lang="fr-CA" sz="1600" b="1" dirty="0">
                <a:solidFill>
                  <a:schemeClr val="tx1"/>
                </a:solidFill>
              </a:rPr>
              <a:t>Les nouvelles connaissances sur la littérature pour la jeunesse</a:t>
            </a:r>
          </a:p>
          <a:p>
            <a:pPr marL="0" indent="0">
              <a:buNone/>
            </a:pPr>
            <a:r>
              <a:rPr lang="fr-CA" sz="1600" b="1" dirty="0">
                <a:solidFill>
                  <a:schemeClr val="tx1"/>
                </a:solidFill>
              </a:rPr>
              <a:t>	1. Les impacts de la formation continue</a:t>
            </a:r>
          </a:p>
          <a:p>
            <a:pPr>
              <a:buFont typeface="Wingdings" panose="05000000000000000000" pitchFamily="2" charset="2"/>
              <a:buChar char="Ø"/>
            </a:pPr>
            <a:r>
              <a:rPr lang="fr-CA" sz="1600" b="1" dirty="0">
                <a:solidFill>
                  <a:schemeClr val="tx1"/>
                </a:solidFill>
              </a:rPr>
              <a:t>Le temps </a:t>
            </a:r>
          </a:p>
          <a:p>
            <a:pPr marL="0" indent="0">
              <a:buNone/>
            </a:pPr>
            <a:endParaRPr lang="fr-CA" b="1" dirty="0">
              <a:solidFill>
                <a:schemeClr val="tx1"/>
              </a:solidFill>
            </a:endParaRPr>
          </a:p>
        </p:txBody>
      </p:sp>
    </p:spTree>
    <p:extLst>
      <p:ext uri="{BB962C8B-B14F-4D97-AF65-F5344CB8AC3E}">
        <p14:creationId xmlns:p14="http://schemas.microsoft.com/office/powerpoint/2010/main" val="309263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D5CE001-9F1A-0060-8360-4E4EFD768540}"/>
              </a:ext>
            </a:extLst>
          </p:cNvPr>
          <p:cNvSpPr>
            <a:spLocks noGrp="1"/>
          </p:cNvSpPr>
          <p:nvPr>
            <p:ph type="title"/>
          </p:nvPr>
        </p:nvSpPr>
        <p:spPr>
          <a:xfrm>
            <a:off x="1251083" y="4660681"/>
            <a:ext cx="9689834" cy="1125050"/>
          </a:xfrm>
        </p:spPr>
        <p:txBody>
          <a:bodyPr vert="horz" lIns="91440" tIns="45720" rIns="91440" bIns="45720" rtlCol="0" anchor="b">
            <a:normAutofit fontScale="90000"/>
          </a:bodyPr>
          <a:lstStyle/>
          <a:p>
            <a:pPr algn="ctr"/>
            <a:r>
              <a:rPr lang="en-US" dirty="0" err="1"/>
              <a:t>Présentation</a:t>
            </a:r>
            <a:r>
              <a:rPr lang="en-US" dirty="0"/>
              <a:t> des </a:t>
            </a:r>
            <a:r>
              <a:rPr lang="en-US" dirty="0" err="1"/>
              <a:t>résultats</a:t>
            </a:r>
            <a:r>
              <a:rPr lang="en-US" dirty="0"/>
              <a:t> et discussions</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A32C5CB3-AF0B-A605-79AA-EFF0708DD6D4}"/>
              </a:ext>
            </a:extLst>
          </p:cNvPr>
          <p:cNvPicPr>
            <a:picLocks noGrp="1"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3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F25877D7-2011-9B4A-E247-97214D05B9E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8C45D969-87DF-032F-4E17-892E70F01E30}"/>
              </a:ext>
            </a:extLst>
          </p:cNvPr>
          <p:cNvSpPr>
            <a:spLocks noGrp="1"/>
          </p:cNvSpPr>
          <p:nvPr>
            <p:ph type="title"/>
            <p:custDataLst>
              <p:tags r:id="rId5"/>
            </p:custDataLst>
          </p:nvPr>
        </p:nvSpPr>
        <p:spPr>
          <a:xfrm>
            <a:off x="1143000" y="4769063"/>
            <a:ext cx="10515600" cy="1116811"/>
          </a:xfrm>
        </p:spPr>
        <p:txBody>
          <a:bodyPr>
            <a:normAutofit fontScale="90000"/>
          </a:bodyPr>
          <a:lstStyle/>
          <a:p>
            <a:r>
              <a:rPr lang="fr-CA" b="1" dirty="0"/>
              <a:t>L’ impact de l’aménagement sur l’intérêt des enfants</a:t>
            </a:r>
          </a:p>
        </p:txBody>
      </p:sp>
    </p:spTree>
    <p:extLst>
      <p:ext uri="{BB962C8B-B14F-4D97-AF65-F5344CB8AC3E}">
        <p14:creationId xmlns:p14="http://schemas.microsoft.com/office/powerpoint/2010/main" val="124937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DEF827-F315-38A6-E305-151B13A62C27}"/>
              </a:ext>
            </a:extLst>
          </p:cNvPr>
          <p:cNvSpPr>
            <a:spLocks noGrp="1"/>
          </p:cNvSpPr>
          <p:nvPr>
            <p:ph type="title"/>
            <p:custDataLst>
              <p:tags r:id="rId1"/>
            </p:custDataLst>
          </p:nvPr>
        </p:nvSpPr>
        <p:spPr>
          <a:xfrm>
            <a:off x="0" y="280481"/>
            <a:ext cx="3636915" cy="5334000"/>
          </a:xfrm>
        </p:spPr>
        <p:txBody>
          <a:bodyPr anchor="t">
            <a:normAutofit/>
          </a:bodyPr>
          <a:lstStyle/>
          <a:p>
            <a:r>
              <a:rPr lang="fr-CA" sz="3400" dirty="0"/>
              <a:t>Statistiques descriptives</a:t>
            </a:r>
          </a:p>
        </p:txBody>
      </p:sp>
      <p:sp>
        <p:nvSpPr>
          <p:cNvPr id="3" name="Espace réservé du contenu 2">
            <a:extLst>
              <a:ext uri="{FF2B5EF4-FFF2-40B4-BE49-F238E27FC236}">
                <a16:creationId xmlns:a16="http://schemas.microsoft.com/office/drawing/2014/main" id="{41377F5A-5E8E-D992-2F29-A6FBFADB7582}"/>
              </a:ext>
            </a:extLst>
          </p:cNvPr>
          <p:cNvSpPr>
            <a:spLocks noGrp="1"/>
          </p:cNvSpPr>
          <p:nvPr>
            <p:ph idx="1"/>
            <p:custDataLst>
              <p:tags r:id="rId2"/>
            </p:custDataLst>
          </p:nvPr>
        </p:nvSpPr>
        <p:spPr>
          <a:xfrm>
            <a:off x="276241" y="1665053"/>
            <a:ext cx="4300414" cy="3054730"/>
          </a:xfrm>
        </p:spPr>
        <p:txBody>
          <a:bodyPr anchor="t">
            <a:normAutofit fontScale="92500"/>
          </a:bodyPr>
          <a:lstStyle/>
          <a:p>
            <a:pPr marL="0" indent="0">
              <a:buNone/>
            </a:pPr>
            <a:r>
              <a:rPr lang="fr-CA" sz="3000" b="1" dirty="0"/>
              <a:t>Les comportements nouveaux des enfants</a:t>
            </a:r>
          </a:p>
          <a:p>
            <a:pPr>
              <a:buFont typeface="Wingdings" panose="05000000000000000000" pitchFamily="2" charset="2"/>
              <a:buChar char="Ø"/>
            </a:pPr>
            <a:r>
              <a:rPr lang="fr-CA" sz="2800" b="1" dirty="0"/>
              <a:t>Intérêt des enfants.</a:t>
            </a:r>
          </a:p>
          <a:p>
            <a:pPr marL="0" indent="0">
              <a:buNone/>
            </a:pPr>
            <a:endParaRPr lang="fr-CA" sz="2800" b="1" dirty="0"/>
          </a:p>
          <a:p>
            <a:pPr marL="0" indent="0">
              <a:buNone/>
            </a:pPr>
            <a:r>
              <a:rPr lang="fr-CA" sz="3000" b="1" dirty="0"/>
              <a:t>Diversification des pratiques</a:t>
            </a:r>
          </a:p>
        </p:txBody>
      </p:sp>
      <p:graphicFrame>
        <p:nvGraphicFramePr>
          <p:cNvPr id="4" name="Graphique 3">
            <a:extLst>
              <a:ext uri="{FF2B5EF4-FFF2-40B4-BE49-F238E27FC236}">
                <a16:creationId xmlns:a16="http://schemas.microsoft.com/office/drawing/2014/main" id="{CC0E9531-7C87-95AB-1B41-F6896FEFE7B1}"/>
              </a:ext>
            </a:extLst>
          </p:cNvPr>
          <p:cNvGraphicFramePr>
            <a:graphicFrameLocks/>
          </p:cNvGraphicFramePr>
          <p:nvPr>
            <p:custDataLst>
              <p:tags r:id="rId3"/>
            </p:custDataLst>
          </p:nvPr>
        </p:nvGraphicFramePr>
        <p:xfrm>
          <a:off x="5233484" y="174818"/>
          <a:ext cx="6682270" cy="6041155"/>
        </p:xfrm>
        <a:graphic>
          <a:graphicData uri="http://schemas.openxmlformats.org/drawingml/2006/chart">
            <c:chart xmlns:c="http://schemas.openxmlformats.org/drawingml/2006/chart" xmlns:r="http://schemas.openxmlformats.org/officeDocument/2006/relationships" r:id="rId6"/>
          </a:graphicData>
        </a:graphic>
      </p:graphicFrame>
      <p:sp>
        <p:nvSpPr>
          <p:cNvPr id="5" name="ZoneTexte 4">
            <a:extLst>
              <a:ext uri="{FF2B5EF4-FFF2-40B4-BE49-F238E27FC236}">
                <a16:creationId xmlns:a16="http://schemas.microsoft.com/office/drawing/2014/main" id="{0B981FA9-4A34-A203-FBF0-C44D6BAFC9A2}"/>
              </a:ext>
            </a:extLst>
          </p:cNvPr>
          <p:cNvSpPr txBox="1"/>
          <p:nvPr>
            <p:custDataLst>
              <p:tags r:id="rId4"/>
            </p:custDataLst>
          </p:nvPr>
        </p:nvSpPr>
        <p:spPr>
          <a:xfrm>
            <a:off x="276241" y="4473561"/>
            <a:ext cx="2614305" cy="492443"/>
          </a:xfrm>
          <a:prstGeom prst="rect">
            <a:avLst/>
          </a:prstGeom>
          <a:noFill/>
        </p:spPr>
        <p:txBody>
          <a:bodyPr wrap="none" rtlCol="0">
            <a:spAutoFit/>
          </a:bodyPr>
          <a:lstStyle/>
          <a:p>
            <a:pPr marL="285750" indent="-285750">
              <a:buFont typeface="Wingdings" panose="05000000000000000000" pitchFamily="2" charset="2"/>
              <a:buChar char="Ø"/>
            </a:pPr>
            <a:r>
              <a:rPr lang="fr-CA" sz="2600" b="1" dirty="0"/>
              <a:t>L’aménagement</a:t>
            </a:r>
          </a:p>
        </p:txBody>
      </p:sp>
    </p:spTree>
    <p:extLst>
      <p:ext uri="{BB962C8B-B14F-4D97-AF65-F5344CB8AC3E}">
        <p14:creationId xmlns:p14="http://schemas.microsoft.com/office/powerpoint/2010/main" val="102358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A8698-1589-8416-A715-DEABCC6746BE}"/>
              </a:ext>
            </a:extLst>
          </p:cNvPr>
          <p:cNvSpPr>
            <a:spLocks noGrp="1"/>
          </p:cNvSpPr>
          <p:nvPr>
            <p:ph type="title"/>
            <p:custDataLst>
              <p:tags r:id="rId1"/>
            </p:custDataLst>
          </p:nvPr>
        </p:nvSpPr>
        <p:spPr>
          <a:xfrm>
            <a:off x="290945" y="284808"/>
            <a:ext cx="11610109" cy="615737"/>
          </a:xfrm>
        </p:spPr>
        <p:txBody>
          <a:bodyPr>
            <a:normAutofit fontScale="90000"/>
          </a:bodyPr>
          <a:lstStyle/>
          <a:p>
            <a:r>
              <a:rPr lang="fr-CA" sz="2800" b="1" dirty="0"/>
              <a:t>Les comportements nouveaux des enfants vis-à-vis d’un nouvel aménagement</a:t>
            </a:r>
            <a:endParaRPr lang="fr-CA" sz="2800" dirty="0"/>
          </a:p>
        </p:txBody>
      </p:sp>
      <p:sp>
        <p:nvSpPr>
          <p:cNvPr id="3" name="Espace réservé du contenu 2">
            <a:extLst>
              <a:ext uri="{FF2B5EF4-FFF2-40B4-BE49-F238E27FC236}">
                <a16:creationId xmlns:a16="http://schemas.microsoft.com/office/drawing/2014/main" id="{662F85C3-9BE4-F3CC-4650-2322021ECC2B}"/>
              </a:ext>
            </a:extLst>
          </p:cNvPr>
          <p:cNvSpPr>
            <a:spLocks noGrp="1"/>
          </p:cNvSpPr>
          <p:nvPr>
            <p:ph idx="1"/>
            <p:custDataLst>
              <p:tags r:id="rId2"/>
            </p:custDataLst>
          </p:nvPr>
        </p:nvSpPr>
        <p:spPr>
          <a:xfrm>
            <a:off x="304800" y="886691"/>
            <a:ext cx="11196782" cy="1567871"/>
          </a:xfrm>
        </p:spPr>
        <p:txBody>
          <a:bodyPr/>
          <a:lstStyle/>
          <a:p>
            <a:pPr marL="0" indent="0">
              <a:buNone/>
            </a:pPr>
            <a:r>
              <a:rPr lang="fr-CA" b="1" dirty="0"/>
              <a:t>La </a:t>
            </a:r>
            <a:r>
              <a:rPr lang="fr-CA" sz="2000" b="1" dirty="0"/>
              <a:t>diversification des pratiques de </a:t>
            </a:r>
            <a:r>
              <a:rPr lang="fr-CA" sz="2000" b="1" u="sng" dirty="0">
                <a:solidFill>
                  <a:srgbClr val="C00000"/>
                </a:solidFill>
              </a:rPr>
              <a:t>l’aménagement</a:t>
            </a:r>
            <a:r>
              <a:rPr lang="fr-CA" sz="2000" b="1" dirty="0"/>
              <a:t> du coin lecture permet d’observer une augmentation considérable de l’intérêt des enfants pour le livre.</a:t>
            </a:r>
          </a:p>
          <a:p>
            <a:pPr marL="0" indent="0">
              <a:buNone/>
            </a:pPr>
            <a:endParaRPr lang="fr-CA" dirty="0"/>
          </a:p>
        </p:txBody>
      </p:sp>
      <p:sp>
        <p:nvSpPr>
          <p:cNvPr id="4" name="Rectangle : coins arrondis 3">
            <a:extLst>
              <a:ext uri="{FF2B5EF4-FFF2-40B4-BE49-F238E27FC236}">
                <a16:creationId xmlns:a16="http://schemas.microsoft.com/office/drawing/2014/main" id="{6ACBB1D5-52F4-1D07-ADA0-18730DAAF001}"/>
              </a:ext>
            </a:extLst>
          </p:cNvPr>
          <p:cNvSpPr/>
          <p:nvPr>
            <p:custDataLst>
              <p:tags r:id="rId3"/>
            </p:custDataLst>
          </p:nvPr>
        </p:nvSpPr>
        <p:spPr>
          <a:xfrm>
            <a:off x="114511" y="1773382"/>
            <a:ext cx="3506144" cy="41840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Toutes les participantes (100%) ont observé que de mettre les livres en présentoir et à la disposition des enfants a augmenté l’intérêt de ces derniers pour le livre. </a:t>
            </a:r>
          </a:p>
          <a:p>
            <a:pPr marL="0" indent="0">
              <a:buNone/>
            </a:pPr>
            <a:r>
              <a:rPr lang="fr-CA" sz="2000" b="1" dirty="0"/>
              <a:t>Elles nomment que maintenant le coin lecture est occupé à divers moments de la journée, tous les jours de la semaine, ce qui n’était pas le cas avant. </a:t>
            </a:r>
            <a:endParaRPr lang="fr-CA" sz="2000" dirty="0"/>
          </a:p>
        </p:txBody>
      </p:sp>
      <p:sp>
        <p:nvSpPr>
          <p:cNvPr id="5" name="Rectangle : coins arrondis 4">
            <a:extLst>
              <a:ext uri="{FF2B5EF4-FFF2-40B4-BE49-F238E27FC236}">
                <a16:creationId xmlns:a16="http://schemas.microsoft.com/office/drawing/2014/main" id="{E798716B-49C3-6359-AF5A-AB84585E7722}"/>
              </a:ext>
            </a:extLst>
          </p:cNvPr>
          <p:cNvSpPr/>
          <p:nvPr>
            <p:custDataLst>
              <p:tags r:id="rId4"/>
            </p:custDataLst>
          </p:nvPr>
        </p:nvSpPr>
        <p:spPr>
          <a:xfrm>
            <a:off x="3783235" y="1783059"/>
            <a:ext cx="8103965" cy="14707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dirty="0"/>
              <a:t>Toutes les participantes (100%) ont observé que l’ajout de livres diversifiés en types et en genres dans leur coin lecture a suscité une curiosité nouvelle de la part des enfants déjà intéressés en plus d’éveiller l’intérêt de certains enfants qui n’en avaient pas. </a:t>
            </a:r>
          </a:p>
        </p:txBody>
      </p:sp>
      <p:sp>
        <p:nvSpPr>
          <p:cNvPr id="6" name="Rectangle : coins arrondis 5">
            <a:extLst>
              <a:ext uri="{FF2B5EF4-FFF2-40B4-BE49-F238E27FC236}">
                <a16:creationId xmlns:a16="http://schemas.microsoft.com/office/drawing/2014/main" id="{78F19541-535E-5C0C-7744-6B75A133C48C}"/>
              </a:ext>
            </a:extLst>
          </p:cNvPr>
          <p:cNvSpPr/>
          <p:nvPr>
            <p:custDataLst>
              <p:tags r:id="rId5"/>
            </p:custDataLst>
          </p:nvPr>
        </p:nvSpPr>
        <p:spPr>
          <a:xfrm>
            <a:off x="4128655" y="3421729"/>
            <a:ext cx="7637317" cy="26397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CA" sz="2000" b="1" dirty="0"/>
          </a:p>
          <a:p>
            <a:pPr algn="ctr"/>
            <a:r>
              <a:rPr lang="fr-CA" sz="2000" b="1" dirty="0"/>
              <a:t>Cependant, 2 participantes (40%) disent avoir vu l’intérêt des enfants diminué une fois l’effet de la nouveauté passé. Il est possible d’expliquer cette observation avec une citation tirée du Programme éducatif Accueillir la petite enfance: </a:t>
            </a:r>
            <a:r>
              <a:rPr lang="fr-CA" sz="2000" b="1" i="1" dirty="0"/>
              <a:t>« Le matériel est varié et est offert en quantité suffisante. Il est renouvelé régulièrement pour éveiller et maintenir l’intérêt des enfants. »</a:t>
            </a:r>
            <a:r>
              <a:rPr lang="fr-CA" sz="2000" b="1" dirty="0"/>
              <a:t>* La nouveauté et le changement répondent à un besoin des enfants de redécouvrir leur espace. </a:t>
            </a:r>
          </a:p>
          <a:p>
            <a:pPr algn="ctr"/>
            <a:endParaRPr lang="fr-CA" sz="2000" b="1" dirty="0"/>
          </a:p>
          <a:p>
            <a:pPr algn="ctr"/>
            <a:endParaRPr lang="fr-CA" dirty="0"/>
          </a:p>
        </p:txBody>
      </p:sp>
      <p:sp>
        <p:nvSpPr>
          <p:cNvPr id="7" name="ZoneTexte 6">
            <a:extLst>
              <a:ext uri="{FF2B5EF4-FFF2-40B4-BE49-F238E27FC236}">
                <a16:creationId xmlns:a16="http://schemas.microsoft.com/office/drawing/2014/main" id="{2F7E6A46-4D9D-EE0C-F088-3CBBB5BFFF3E}"/>
              </a:ext>
            </a:extLst>
          </p:cNvPr>
          <p:cNvSpPr txBox="1"/>
          <p:nvPr>
            <p:custDataLst>
              <p:tags r:id="rId6"/>
            </p:custDataLst>
          </p:nvPr>
        </p:nvSpPr>
        <p:spPr>
          <a:xfrm>
            <a:off x="114510" y="6125381"/>
            <a:ext cx="11242123" cy="923330"/>
          </a:xfrm>
          <a:prstGeom prst="rect">
            <a:avLst/>
          </a:prstGeom>
          <a:noFill/>
        </p:spPr>
        <p:txBody>
          <a:bodyPr wrap="square" rtlCol="0">
            <a:spAutoFit/>
          </a:bodyPr>
          <a:lstStyle/>
          <a:p>
            <a:r>
              <a:rPr lang="fr-CA" sz="1800" b="1" dirty="0">
                <a:effectLst/>
                <a:latin typeface="Calibri Light" panose="020F0302020204030204" pitchFamily="34" charset="0"/>
                <a:ea typeface="Times New Roman" panose="02020603050405020304" pitchFamily="18" charset="0"/>
                <a:cs typeface="Times New Roman" panose="02020603050405020304" pitchFamily="18" charset="0"/>
              </a:rPr>
              <a:t>*Gouvernement du Québec. (2019). Accueillir la petite enfance : Programme éducatif pour les services de garde éducatifs à l’enfance</a:t>
            </a:r>
            <a:r>
              <a:rPr lang="fr-CA" sz="1800" b="1" i="1"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fr-CA" b="1" i="1" dirty="0">
                <a:latin typeface="Calibri Light" panose="020F0302020204030204" pitchFamily="34" charset="0"/>
                <a:ea typeface="Times New Roman" panose="02020603050405020304" pitchFamily="18" charset="0"/>
                <a:cs typeface="Times New Roman" panose="02020603050405020304" pitchFamily="18" charset="0"/>
              </a:rPr>
              <a:t>m</a:t>
            </a:r>
            <a:r>
              <a:rPr lang="fr-CA" sz="1800" b="1" dirty="0">
                <a:effectLst/>
                <a:latin typeface="Calibri Light" panose="020F0302020204030204" pitchFamily="34" charset="0"/>
                <a:ea typeface="Times New Roman" panose="02020603050405020304" pitchFamily="18" charset="0"/>
                <a:cs typeface="Times New Roman" panose="02020603050405020304" pitchFamily="18" charset="0"/>
              </a:rPr>
              <a:t>inistère de la famille et de l’enfance, page 42</a:t>
            </a:r>
            <a:endParaRPr lang="fr-CA"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466101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09332-23B8-25BA-FF99-57F2DAFC5F57}"/>
              </a:ext>
            </a:extLst>
          </p:cNvPr>
          <p:cNvSpPr>
            <a:spLocks noGrp="1"/>
          </p:cNvSpPr>
          <p:nvPr>
            <p:ph type="title"/>
            <p:custDataLst>
              <p:tags r:id="rId1"/>
            </p:custDataLst>
          </p:nvPr>
        </p:nvSpPr>
        <p:spPr>
          <a:xfrm>
            <a:off x="838200" y="299177"/>
            <a:ext cx="10515600" cy="702534"/>
          </a:xfrm>
        </p:spPr>
        <p:txBody>
          <a:bodyPr>
            <a:normAutofit/>
          </a:bodyPr>
          <a:lstStyle/>
          <a:p>
            <a:r>
              <a:rPr lang="fr-CA" sz="3200" b="1" dirty="0"/>
              <a:t>Citations</a:t>
            </a:r>
          </a:p>
        </p:txBody>
      </p:sp>
      <p:sp>
        <p:nvSpPr>
          <p:cNvPr id="3" name="Espace réservé du contenu 2">
            <a:extLst>
              <a:ext uri="{FF2B5EF4-FFF2-40B4-BE49-F238E27FC236}">
                <a16:creationId xmlns:a16="http://schemas.microsoft.com/office/drawing/2014/main" id="{7D82AF8F-578B-6D9D-C1D5-7D8F22EFCB91}"/>
              </a:ext>
            </a:extLst>
          </p:cNvPr>
          <p:cNvSpPr>
            <a:spLocks noGrp="1"/>
          </p:cNvSpPr>
          <p:nvPr>
            <p:ph idx="1"/>
            <p:custDataLst>
              <p:tags r:id="rId2"/>
            </p:custDataLst>
          </p:nvPr>
        </p:nvSpPr>
        <p:spPr>
          <a:xfrm>
            <a:off x="633483" y="3495675"/>
            <a:ext cx="10515600" cy="2541057"/>
          </a:xfrm>
        </p:spPr>
        <p:txBody>
          <a:bodyPr>
            <a:normAutofit/>
          </a:bodyPr>
          <a:lstStyle/>
          <a:p>
            <a:pPr marL="0" indent="0">
              <a:buNone/>
            </a:pPr>
            <a:endParaRPr lang="fr-CA" sz="2400" b="1" dirty="0"/>
          </a:p>
          <a:p>
            <a:pPr marL="0" indent="0">
              <a:buNone/>
            </a:pPr>
            <a:endParaRPr lang="fr-CA" sz="2400" b="1" dirty="0"/>
          </a:p>
          <a:p>
            <a:pPr marL="0" indent="0">
              <a:buNone/>
            </a:pPr>
            <a:endParaRPr lang="fr-CA" sz="2400" b="1" dirty="0"/>
          </a:p>
          <a:p>
            <a:pPr marL="0" indent="0">
              <a:buNone/>
            </a:pPr>
            <a:endParaRPr lang="fr-CA" b="1" dirty="0"/>
          </a:p>
          <a:p>
            <a:pPr marL="0" indent="0">
              <a:buNone/>
            </a:pPr>
            <a:endParaRPr lang="fr-CA" b="1" dirty="0"/>
          </a:p>
          <a:p>
            <a:pPr marL="0" indent="0">
              <a:buNone/>
            </a:pPr>
            <a:endParaRPr lang="fr-CA" b="1" dirty="0"/>
          </a:p>
        </p:txBody>
      </p:sp>
      <p:sp>
        <p:nvSpPr>
          <p:cNvPr id="5" name="Rectangle : coins arrondis 4">
            <a:extLst>
              <a:ext uri="{FF2B5EF4-FFF2-40B4-BE49-F238E27FC236}">
                <a16:creationId xmlns:a16="http://schemas.microsoft.com/office/drawing/2014/main" id="{727F7ABD-605D-4D36-368E-01518E6AB200}"/>
              </a:ext>
            </a:extLst>
          </p:cNvPr>
          <p:cNvSpPr/>
          <p:nvPr>
            <p:custDataLst>
              <p:tags r:id="rId3"/>
            </p:custDataLst>
          </p:nvPr>
        </p:nvSpPr>
        <p:spPr>
          <a:xfrm>
            <a:off x="464256" y="1318153"/>
            <a:ext cx="3867221" cy="24574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i="1" dirty="0"/>
              <a:t>« Maintenant, les enfants sont vraiment intéressés. Une enfant de mon groupe c’est son jeu favori, elle va dans le coin lecture dès qu’elle le peut. » </a:t>
            </a:r>
            <a:r>
              <a:rPr lang="fr-CA" sz="2000" b="1" dirty="0"/>
              <a:t>Panda</a:t>
            </a:r>
          </a:p>
        </p:txBody>
      </p:sp>
      <p:sp>
        <p:nvSpPr>
          <p:cNvPr id="7" name="Rectangle : coins arrondis 6">
            <a:extLst>
              <a:ext uri="{FF2B5EF4-FFF2-40B4-BE49-F238E27FC236}">
                <a16:creationId xmlns:a16="http://schemas.microsoft.com/office/drawing/2014/main" id="{4B1F8582-C60D-92C4-8792-3C0DBBF290EC}"/>
              </a:ext>
            </a:extLst>
          </p:cNvPr>
          <p:cNvSpPr/>
          <p:nvPr>
            <p:custDataLst>
              <p:tags r:id="rId4"/>
            </p:custDataLst>
          </p:nvPr>
        </p:nvSpPr>
        <p:spPr>
          <a:xfrm>
            <a:off x="1152525" y="3658584"/>
            <a:ext cx="4943475" cy="245745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i="1" dirty="0">
                <a:solidFill>
                  <a:schemeClr val="tx1"/>
                </a:solidFill>
              </a:rPr>
              <a:t>« </a:t>
            </a:r>
            <a:r>
              <a:rPr lang="fr-CA" sz="2000" b="1" i="1" kern="0" dirty="0">
                <a:solidFill>
                  <a:schemeClr val="tx1"/>
                </a:solidFill>
                <a:effectLst/>
                <a:ea typeface="Aptos" panose="020B0004020202020204" pitchFamily="34" charset="0"/>
                <a:cs typeface="Baskerville Old Face" panose="02020602080505020303" pitchFamily="18" charset="0"/>
              </a:rPr>
              <a:t>Les enfants ont toujours hâte de voir quels nouveaux livres j’ai apportés. »</a:t>
            </a:r>
            <a:r>
              <a:rPr lang="fr-CA" sz="2000" b="1" kern="0" dirty="0">
                <a:solidFill>
                  <a:schemeClr val="tx1"/>
                </a:solidFill>
                <a:effectLst/>
                <a:ea typeface="Aptos" panose="020B0004020202020204" pitchFamily="34" charset="0"/>
                <a:cs typeface="Baskerville Old Face" panose="02020602080505020303" pitchFamily="18" charset="0"/>
              </a:rPr>
              <a:t>  Colibri</a:t>
            </a:r>
            <a:endParaRPr lang="fr-CA" sz="2000" b="1" kern="100" dirty="0">
              <a:solidFill>
                <a:schemeClr val="tx1"/>
              </a:solidFill>
              <a:effectLst/>
              <a:ea typeface="Aptos" panose="020B0004020202020204" pitchFamily="34"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38439094-44CB-7C91-F13C-6E324141CFC4}"/>
              </a:ext>
            </a:extLst>
          </p:cNvPr>
          <p:cNvSpPr/>
          <p:nvPr>
            <p:custDataLst>
              <p:tags r:id="rId5"/>
            </p:custDataLst>
          </p:nvPr>
        </p:nvSpPr>
        <p:spPr>
          <a:xfrm>
            <a:off x="4966821" y="819943"/>
            <a:ext cx="6267662" cy="2857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000" b="1" i="1" kern="0" dirty="0">
                <a:effectLst/>
                <a:latin typeface="Goudy Old Style" panose="02020502050305020303" pitchFamily="18" charset="0"/>
                <a:ea typeface="Aptos" panose="020B0004020202020204" pitchFamily="34" charset="0"/>
                <a:cs typeface="Times New Roman" panose="02020603050405020304" pitchFamily="18" charset="0"/>
              </a:rPr>
              <a:t>« Avant quand je les invitais à prendre un livre, il le prenait et quand je leur disais de fermer leur livre pour passer à autre chose, il le fermait. Maintenant, les enfants veulent terminer leur livre : »je n’ai pas terminé mon livre… » Donc maintenant, on utilise des signets et l’enfant va déposer son livre à un endroit pour le récupérer plus tard. » </a:t>
            </a:r>
            <a:r>
              <a:rPr lang="fr-CA" sz="2000" b="1" kern="0" dirty="0">
                <a:effectLst/>
                <a:latin typeface="Goudy Old Style" panose="02020502050305020303" pitchFamily="18" charset="0"/>
                <a:ea typeface="Aptos" panose="020B0004020202020204" pitchFamily="34" charset="0"/>
                <a:cs typeface="Times New Roman" panose="02020603050405020304" pitchFamily="18" charset="0"/>
              </a:rPr>
              <a:t>Girafe</a:t>
            </a:r>
            <a:endParaRPr lang="fr-CA" sz="2000" b="1" kern="100" dirty="0">
              <a:effectLst/>
              <a:latin typeface="Goudy Old Style" panose="02020502050305020303" pitchFamily="18" charset="0"/>
              <a:ea typeface="Aptos" panose="020B0004020202020204" pitchFamily="34" charset="0"/>
              <a:cs typeface="Times New Roman" panose="02020603050405020304" pitchFamily="18" charset="0"/>
            </a:endParaRPr>
          </a:p>
        </p:txBody>
      </p:sp>
      <p:sp>
        <p:nvSpPr>
          <p:cNvPr id="4" name="Rectangle : coins arrondis 3">
            <a:extLst>
              <a:ext uri="{FF2B5EF4-FFF2-40B4-BE49-F238E27FC236}">
                <a16:creationId xmlns:a16="http://schemas.microsoft.com/office/drawing/2014/main" id="{5CE85E8F-B152-1129-2B6A-8654FFD0F1CB}"/>
              </a:ext>
            </a:extLst>
          </p:cNvPr>
          <p:cNvSpPr/>
          <p:nvPr>
            <p:custDataLst>
              <p:tags r:id="rId6"/>
            </p:custDataLst>
          </p:nvPr>
        </p:nvSpPr>
        <p:spPr>
          <a:xfrm>
            <a:off x="5966850" y="4331534"/>
            <a:ext cx="5139183" cy="2133600"/>
          </a:xfrm>
          <a:prstGeom prst="round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CA" sz="2000" b="1" i="1" kern="0" dirty="0">
                <a:effectLst/>
                <a:latin typeface="Baskerville Old Face" panose="02020602080505020303" pitchFamily="18" charset="0"/>
                <a:ea typeface="Aptos" panose="020B0004020202020204" pitchFamily="34" charset="0"/>
                <a:cs typeface="Baskerville Old Face" panose="02020602080505020303" pitchFamily="18" charset="0"/>
              </a:rPr>
              <a:t>« </a:t>
            </a:r>
            <a:r>
              <a:rPr lang="fr-CA" sz="2000" b="1" i="1" kern="0" dirty="0">
                <a:latin typeface="Baskerville Old Face" panose="02020602080505020303" pitchFamily="18" charset="0"/>
                <a:ea typeface="Aptos" panose="020B0004020202020204" pitchFamily="34" charset="0"/>
                <a:cs typeface="Baskerville Old Face" panose="02020602080505020303" pitchFamily="18" charset="0"/>
              </a:rPr>
              <a:t>Le</a:t>
            </a:r>
            <a:r>
              <a:rPr lang="fr-CA" sz="2000" b="1" i="1" kern="0" dirty="0">
                <a:effectLst/>
                <a:latin typeface="Baskerville Old Face" panose="02020602080505020303" pitchFamily="18" charset="0"/>
                <a:ea typeface="Aptos" panose="020B0004020202020204" pitchFamily="34" charset="0"/>
                <a:cs typeface="Baskerville Old Face" panose="02020602080505020303" pitchFamily="18" charset="0"/>
              </a:rPr>
              <a:t> projet m’a fait découvrir plus de possibilités, je trouve important d’offrir de la diversité pour que chaque enfant puisse les découvrir. » </a:t>
            </a:r>
            <a:r>
              <a:rPr lang="fr-CA" sz="2000" b="1" kern="0" dirty="0">
                <a:effectLst/>
                <a:latin typeface="Baskerville Old Face" panose="02020602080505020303" pitchFamily="18" charset="0"/>
                <a:ea typeface="Aptos" panose="020B0004020202020204" pitchFamily="34" charset="0"/>
                <a:cs typeface="Baskerville Old Face" panose="02020602080505020303" pitchFamily="18" charset="0"/>
              </a:rPr>
              <a:t>Dauphin </a:t>
            </a:r>
            <a:endParaRPr lang="fr-CA" sz="2000" b="1" dirty="0"/>
          </a:p>
        </p:txBody>
      </p:sp>
    </p:spTree>
    <p:extLst>
      <p:ext uri="{BB962C8B-B14F-4D97-AF65-F5344CB8AC3E}">
        <p14:creationId xmlns:p14="http://schemas.microsoft.com/office/powerpoint/2010/main" val="3294687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7B067-9ACE-E904-D286-EFD6BE2B8C38}"/>
              </a:ext>
            </a:extLst>
          </p:cNvPr>
          <p:cNvSpPr>
            <a:spLocks noGrp="1"/>
          </p:cNvSpPr>
          <p:nvPr>
            <p:ph type="title"/>
            <p:custDataLst>
              <p:tags r:id="rId1"/>
            </p:custDataLst>
          </p:nvPr>
        </p:nvSpPr>
        <p:spPr>
          <a:xfrm>
            <a:off x="838200" y="241043"/>
            <a:ext cx="10515600" cy="876558"/>
          </a:xfrm>
        </p:spPr>
        <p:txBody>
          <a:bodyPr>
            <a:normAutofit/>
          </a:bodyPr>
          <a:lstStyle/>
          <a:p>
            <a:r>
              <a:rPr lang="fr-CA" sz="3600" b="1" dirty="0"/>
              <a:t>Citations</a:t>
            </a:r>
          </a:p>
        </p:txBody>
      </p:sp>
      <p:sp>
        <p:nvSpPr>
          <p:cNvPr id="5" name="Rectangle : coins arrondis 4">
            <a:extLst>
              <a:ext uri="{FF2B5EF4-FFF2-40B4-BE49-F238E27FC236}">
                <a16:creationId xmlns:a16="http://schemas.microsoft.com/office/drawing/2014/main" id="{4F25CE09-0B1E-A9A2-734F-269F0662FB69}"/>
              </a:ext>
            </a:extLst>
          </p:cNvPr>
          <p:cNvSpPr/>
          <p:nvPr>
            <p:custDataLst>
              <p:tags r:id="rId2"/>
            </p:custDataLst>
          </p:nvPr>
        </p:nvSpPr>
        <p:spPr>
          <a:xfrm>
            <a:off x="3145848" y="4313792"/>
            <a:ext cx="8629650" cy="139462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000" b="1" i="1" kern="0" dirty="0">
                <a:solidFill>
                  <a:schemeClr val="tx1"/>
                </a:solidFill>
                <a:effectLst/>
                <a:ea typeface="Aptos" panose="020B0004020202020204" pitchFamily="34" charset="0"/>
                <a:cs typeface="Times New Roman" panose="02020603050405020304" pitchFamily="18" charset="0"/>
              </a:rPr>
              <a:t>« Leur concentration est plus grande. Une petite fille dès que je raconte un livre elle demande à l’avoir tout de suite après. Le plaisir de le lire après que je l’ai lu. » </a:t>
            </a:r>
            <a:r>
              <a:rPr lang="fr-CA" sz="2000" b="1" kern="0" dirty="0">
                <a:solidFill>
                  <a:schemeClr val="tx1"/>
                </a:solidFill>
                <a:effectLst/>
                <a:ea typeface="Aptos" panose="020B0004020202020204" pitchFamily="34" charset="0"/>
                <a:cs typeface="Times New Roman" panose="02020603050405020304" pitchFamily="18" charset="0"/>
              </a:rPr>
              <a:t>Girafe</a:t>
            </a:r>
            <a:endParaRPr lang="fr-CA" sz="2000" b="1" kern="100" dirty="0">
              <a:solidFill>
                <a:schemeClr val="tx1"/>
              </a:solidFill>
              <a:effectLst/>
              <a:ea typeface="Aptos" panose="020B0004020202020204" pitchFamily="34"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A6D24695-08E6-0C28-66CD-BB9BC490CDED}"/>
              </a:ext>
            </a:extLst>
          </p:cNvPr>
          <p:cNvSpPr/>
          <p:nvPr>
            <p:custDataLst>
              <p:tags r:id="rId3"/>
            </p:custDataLst>
          </p:nvPr>
        </p:nvSpPr>
        <p:spPr>
          <a:xfrm>
            <a:off x="1672937" y="2958784"/>
            <a:ext cx="8058150" cy="1318872"/>
          </a:xfrm>
          <a:prstGeom prst="roundRect">
            <a:avLst/>
          </a:prstGeom>
          <a:solidFill>
            <a:srgbClr val="A8CC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i="1" kern="0" dirty="0">
                <a:solidFill>
                  <a:schemeClr val="tx1"/>
                </a:solidFill>
                <a:effectLst/>
                <a:ea typeface="Aptos" panose="020B0004020202020204" pitchFamily="34" charset="0"/>
              </a:rPr>
              <a:t>« Les enfants demandent le time </a:t>
            </a:r>
            <a:r>
              <a:rPr lang="fr-CA" sz="2000" b="1" i="1" kern="0" dirty="0" err="1">
                <a:solidFill>
                  <a:schemeClr val="tx1"/>
                </a:solidFill>
                <a:effectLst/>
                <a:ea typeface="Aptos" panose="020B0004020202020204" pitchFamily="34" charset="0"/>
              </a:rPr>
              <a:t>timer</a:t>
            </a:r>
            <a:r>
              <a:rPr lang="fr-CA" sz="2000" b="1" i="1" kern="0" dirty="0">
                <a:solidFill>
                  <a:schemeClr val="tx1"/>
                </a:solidFill>
                <a:effectLst/>
                <a:ea typeface="Aptos" panose="020B0004020202020204" pitchFamily="34" charset="0"/>
              </a:rPr>
              <a:t> pour partager les livres ! Je n’avais jamais utilisé le time </a:t>
            </a:r>
            <a:r>
              <a:rPr lang="fr-CA" sz="2000" b="1" i="1" kern="0" dirty="0" err="1">
                <a:solidFill>
                  <a:schemeClr val="tx1"/>
                </a:solidFill>
                <a:effectLst/>
                <a:ea typeface="Aptos" panose="020B0004020202020204" pitchFamily="34" charset="0"/>
              </a:rPr>
              <a:t>timer</a:t>
            </a:r>
            <a:r>
              <a:rPr lang="fr-CA" sz="2000" b="1" i="1" kern="0" dirty="0">
                <a:solidFill>
                  <a:schemeClr val="tx1"/>
                </a:solidFill>
                <a:effectLst/>
                <a:ea typeface="Aptos" panose="020B0004020202020204" pitchFamily="34" charset="0"/>
              </a:rPr>
              <a:t> pour un livre ! » </a:t>
            </a:r>
            <a:r>
              <a:rPr lang="fr-CA" sz="2000" b="1" kern="0" dirty="0">
                <a:solidFill>
                  <a:schemeClr val="tx1"/>
                </a:solidFill>
                <a:effectLst/>
                <a:ea typeface="Aptos" panose="020B0004020202020204" pitchFamily="34" charset="0"/>
              </a:rPr>
              <a:t>Dauphin</a:t>
            </a:r>
          </a:p>
        </p:txBody>
      </p:sp>
      <p:sp>
        <p:nvSpPr>
          <p:cNvPr id="7" name="Rectangle : coins arrondis 6">
            <a:extLst>
              <a:ext uri="{FF2B5EF4-FFF2-40B4-BE49-F238E27FC236}">
                <a16:creationId xmlns:a16="http://schemas.microsoft.com/office/drawing/2014/main" id="{A020804E-861B-83CA-343E-863BEA584BB3}"/>
              </a:ext>
            </a:extLst>
          </p:cNvPr>
          <p:cNvSpPr/>
          <p:nvPr>
            <p:custDataLst>
              <p:tags r:id="rId4"/>
            </p:custDataLst>
          </p:nvPr>
        </p:nvSpPr>
        <p:spPr>
          <a:xfrm>
            <a:off x="314614" y="1481281"/>
            <a:ext cx="7724775" cy="14413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i="1" dirty="0"/>
              <a:t>« Je vois les intérêts pour les types de livre se peaufiner de plus en plus. Les enfants amènent plus de livres au CPE et demandent d’apporter des livres du CPE à la maison. Les livres circulent plus. » </a:t>
            </a:r>
            <a:r>
              <a:rPr lang="fr-CA" sz="2000" b="1" dirty="0"/>
              <a:t>Toucan</a:t>
            </a:r>
          </a:p>
        </p:txBody>
      </p:sp>
      <p:pic>
        <p:nvPicPr>
          <p:cNvPr id="4" name="Image 3">
            <a:extLst>
              <a:ext uri="{FF2B5EF4-FFF2-40B4-BE49-F238E27FC236}">
                <a16:creationId xmlns:a16="http://schemas.microsoft.com/office/drawing/2014/main" id="{7C63A891-E86D-8B94-08B3-B584FFF19FF5}"/>
              </a:ext>
            </a:extLst>
          </p:cNvPr>
          <p:cNvPicPr>
            <a:picLocks noChangeAspect="1"/>
          </p:cNvPicPr>
          <p:nvPr/>
        </p:nvPicPr>
        <p:blipFill>
          <a:blip r:embed="rId6"/>
          <a:stretch>
            <a:fillRect/>
          </a:stretch>
        </p:blipFill>
        <p:spPr>
          <a:xfrm>
            <a:off x="8631380" y="199501"/>
            <a:ext cx="3406253" cy="2563560"/>
          </a:xfrm>
          <a:prstGeom prst="ellipse">
            <a:avLst/>
          </a:prstGeom>
          <a:ln>
            <a:noFill/>
          </a:ln>
          <a:effectLst>
            <a:softEdge rad="112500"/>
          </a:effectLst>
        </p:spPr>
      </p:pic>
      <p:pic>
        <p:nvPicPr>
          <p:cNvPr id="9" name="Image 8">
            <a:extLst>
              <a:ext uri="{FF2B5EF4-FFF2-40B4-BE49-F238E27FC236}">
                <a16:creationId xmlns:a16="http://schemas.microsoft.com/office/drawing/2014/main" id="{88CAED18-E4D4-91DE-F76A-98C3E06B1625}"/>
              </a:ext>
            </a:extLst>
          </p:cNvPr>
          <p:cNvPicPr>
            <a:picLocks noChangeAspect="1"/>
          </p:cNvPicPr>
          <p:nvPr/>
        </p:nvPicPr>
        <p:blipFill>
          <a:blip r:embed="rId7"/>
          <a:stretch>
            <a:fillRect/>
          </a:stretch>
        </p:blipFill>
        <p:spPr>
          <a:xfrm>
            <a:off x="100013" y="4223393"/>
            <a:ext cx="3145848" cy="2367578"/>
          </a:xfrm>
          <a:prstGeom prst="ellipse">
            <a:avLst/>
          </a:prstGeom>
          <a:ln>
            <a:noFill/>
          </a:ln>
          <a:effectLst>
            <a:softEdge rad="112500"/>
          </a:effectLst>
        </p:spPr>
      </p:pic>
    </p:spTree>
    <p:extLst>
      <p:ext uri="{BB962C8B-B14F-4D97-AF65-F5344CB8AC3E}">
        <p14:creationId xmlns:p14="http://schemas.microsoft.com/office/powerpoint/2010/main" val="252800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18DEFC-2FBB-2499-E497-E30041034EBA}"/>
              </a:ext>
            </a:extLst>
          </p:cNvPr>
          <p:cNvSpPr>
            <a:spLocks noGrp="1"/>
          </p:cNvSpPr>
          <p:nvPr>
            <p:ph type="title"/>
            <p:custDataLst>
              <p:tags r:id="rId3"/>
            </p:custDataLst>
          </p:nvPr>
        </p:nvSpPr>
        <p:spPr>
          <a:xfrm>
            <a:off x="876709" y="4580975"/>
            <a:ext cx="10477091" cy="1125050"/>
          </a:xfrm>
        </p:spPr>
        <p:txBody>
          <a:bodyPr vert="horz" lIns="91440" tIns="45720" rIns="91440" bIns="45720" rtlCol="0" anchor="b">
            <a:normAutofit/>
          </a:bodyPr>
          <a:lstStyle/>
          <a:p>
            <a:pPr algn="ctr"/>
            <a:r>
              <a:rPr lang="en-US" sz="3700" b="1" dirty="0"/>
              <a:t>La recherche-action collaborative</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9E402902-E554-11CA-55A4-B589EFA3AF9F}"/>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82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3871FF-CE39-5FEF-CD75-353EB8D84F74}"/>
              </a:ext>
            </a:extLst>
          </p:cNvPr>
          <p:cNvSpPr>
            <a:spLocks noGrp="1"/>
          </p:cNvSpPr>
          <p:nvPr>
            <p:ph type="title"/>
            <p:custDataLst>
              <p:tags r:id="rId1"/>
            </p:custDataLst>
          </p:nvPr>
        </p:nvSpPr>
        <p:spPr>
          <a:xfrm>
            <a:off x="22588" y="145915"/>
            <a:ext cx="6073411" cy="603115"/>
          </a:xfrm>
        </p:spPr>
        <p:txBody>
          <a:bodyPr>
            <a:normAutofit/>
          </a:bodyPr>
          <a:lstStyle/>
          <a:p>
            <a:r>
              <a:rPr lang="fr-CA" sz="2800" dirty="0"/>
              <a:t>Statistiques descriptives</a:t>
            </a:r>
            <a:endParaRPr lang="fr-CA" sz="2800" b="1" dirty="0"/>
          </a:p>
        </p:txBody>
      </p:sp>
      <p:sp>
        <p:nvSpPr>
          <p:cNvPr id="3" name="Espace réservé du contenu 2">
            <a:extLst>
              <a:ext uri="{FF2B5EF4-FFF2-40B4-BE49-F238E27FC236}">
                <a16:creationId xmlns:a16="http://schemas.microsoft.com/office/drawing/2014/main" id="{AF03F16D-0DFB-136C-B368-2A1AF0484744}"/>
              </a:ext>
            </a:extLst>
          </p:cNvPr>
          <p:cNvSpPr>
            <a:spLocks noGrp="1"/>
          </p:cNvSpPr>
          <p:nvPr>
            <p:ph idx="1"/>
            <p:custDataLst>
              <p:tags r:id="rId2"/>
            </p:custDataLst>
          </p:nvPr>
        </p:nvSpPr>
        <p:spPr>
          <a:xfrm>
            <a:off x="7252758" y="145915"/>
            <a:ext cx="4833027" cy="523220"/>
          </a:xfrm>
        </p:spPr>
        <p:txBody>
          <a:bodyPr>
            <a:normAutofit/>
          </a:bodyPr>
          <a:lstStyle/>
          <a:p>
            <a:pPr marL="0" indent="0">
              <a:buNone/>
            </a:pPr>
            <a:r>
              <a:rPr lang="fr-CA" sz="2400" b="1" dirty="0"/>
              <a:t>Diversification des pratiques</a:t>
            </a:r>
          </a:p>
          <a:p>
            <a:pPr marL="0" indent="0">
              <a:buNone/>
            </a:pPr>
            <a:endParaRPr lang="fr-CA" dirty="0"/>
          </a:p>
        </p:txBody>
      </p:sp>
      <p:graphicFrame>
        <p:nvGraphicFramePr>
          <p:cNvPr id="4" name="Graphique 3">
            <a:extLst>
              <a:ext uri="{FF2B5EF4-FFF2-40B4-BE49-F238E27FC236}">
                <a16:creationId xmlns:a16="http://schemas.microsoft.com/office/drawing/2014/main" id="{1E908271-7840-BD31-EF9D-728A04221634}"/>
              </a:ext>
            </a:extLst>
          </p:cNvPr>
          <p:cNvGraphicFramePr>
            <a:graphicFrameLocks/>
          </p:cNvGraphicFramePr>
          <p:nvPr>
            <p:custDataLst>
              <p:tags r:id="rId3"/>
            </p:custDataLst>
            <p:extLst>
              <p:ext uri="{D42A27DB-BD31-4B8C-83A1-F6EECF244321}">
                <p14:modId xmlns:p14="http://schemas.microsoft.com/office/powerpoint/2010/main" val="2806448268"/>
              </p:ext>
            </p:extLst>
          </p:nvPr>
        </p:nvGraphicFramePr>
        <p:xfrm>
          <a:off x="165375" y="1156555"/>
          <a:ext cx="11809369" cy="5555530"/>
        </p:xfrm>
        <a:graphic>
          <a:graphicData uri="http://schemas.openxmlformats.org/drawingml/2006/chart">
            <c:chart xmlns:c="http://schemas.openxmlformats.org/drawingml/2006/chart" xmlns:r="http://schemas.openxmlformats.org/officeDocument/2006/relationships" r:id="rId6"/>
          </a:graphicData>
        </a:graphic>
      </p:graphicFrame>
      <p:sp>
        <p:nvSpPr>
          <p:cNvPr id="5" name="ZoneTexte 4">
            <a:extLst>
              <a:ext uri="{FF2B5EF4-FFF2-40B4-BE49-F238E27FC236}">
                <a16:creationId xmlns:a16="http://schemas.microsoft.com/office/drawing/2014/main" id="{D587CC1B-FB9F-E7B4-B5A1-60EE704D502A}"/>
              </a:ext>
            </a:extLst>
          </p:cNvPr>
          <p:cNvSpPr txBox="1"/>
          <p:nvPr>
            <p:custDataLst>
              <p:tags r:id="rId4"/>
            </p:custDataLst>
          </p:nvPr>
        </p:nvSpPr>
        <p:spPr>
          <a:xfrm>
            <a:off x="7303764" y="553440"/>
            <a:ext cx="2524730" cy="461665"/>
          </a:xfrm>
          <a:prstGeom prst="rect">
            <a:avLst/>
          </a:prstGeom>
          <a:noFill/>
        </p:spPr>
        <p:txBody>
          <a:bodyPr wrap="none" rtlCol="0">
            <a:spAutoFit/>
          </a:bodyPr>
          <a:lstStyle/>
          <a:p>
            <a:pPr marL="285750" indent="-285750">
              <a:buFont typeface="Wingdings" panose="05000000000000000000" pitchFamily="2" charset="2"/>
              <a:buChar char="Ø"/>
            </a:pPr>
            <a:r>
              <a:rPr lang="fr-CA" sz="2400" b="1" dirty="0"/>
              <a:t> L’aménagement</a:t>
            </a:r>
          </a:p>
        </p:txBody>
      </p:sp>
    </p:spTree>
    <p:extLst>
      <p:ext uri="{BB962C8B-B14F-4D97-AF65-F5344CB8AC3E}">
        <p14:creationId xmlns:p14="http://schemas.microsoft.com/office/powerpoint/2010/main" val="366500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0F541-30DD-6270-317F-F05D037FF98C}"/>
              </a:ext>
            </a:extLst>
          </p:cNvPr>
          <p:cNvSpPr>
            <a:spLocks noGrp="1"/>
          </p:cNvSpPr>
          <p:nvPr>
            <p:ph type="title"/>
            <p:custDataLst>
              <p:tags r:id="rId1"/>
            </p:custDataLst>
          </p:nvPr>
        </p:nvSpPr>
        <p:spPr>
          <a:xfrm>
            <a:off x="234891" y="273743"/>
            <a:ext cx="10515600" cy="715304"/>
          </a:xfrm>
        </p:spPr>
        <p:txBody>
          <a:bodyPr>
            <a:normAutofit/>
          </a:bodyPr>
          <a:lstStyle/>
          <a:p>
            <a:r>
              <a:rPr lang="fr-CA" sz="3600" dirty="0"/>
              <a:t>l’utilisation du coin lecture</a:t>
            </a:r>
          </a:p>
        </p:txBody>
      </p:sp>
      <p:sp>
        <p:nvSpPr>
          <p:cNvPr id="3" name="Espace réservé du contenu 2">
            <a:extLst>
              <a:ext uri="{FF2B5EF4-FFF2-40B4-BE49-F238E27FC236}">
                <a16:creationId xmlns:a16="http://schemas.microsoft.com/office/drawing/2014/main" id="{57DE0286-72F3-2D2D-1564-44E9EEFE9629}"/>
              </a:ext>
            </a:extLst>
          </p:cNvPr>
          <p:cNvSpPr>
            <a:spLocks noGrp="1"/>
          </p:cNvSpPr>
          <p:nvPr>
            <p:ph idx="1"/>
            <p:custDataLst>
              <p:tags r:id="rId2"/>
            </p:custDataLst>
          </p:nvPr>
        </p:nvSpPr>
        <p:spPr>
          <a:xfrm>
            <a:off x="234891" y="1021195"/>
            <a:ext cx="10804584" cy="715305"/>
          </a:xfrm>
        </p:spPr>
        <p:txBody>
          <a:bodyPr>
            <a:normAutofit/>
          </a:bodyPr>
          <a:lstStyle/>
          <a:p>
            <a:pPr marL="0" indent="0">
              <a:buNone/>
            </a:pPr>
            <a:r>
              <a:rPr lang="fr-CA" sz="2400" b="1" dirty="0"/>
              <a:t>On constate une augmentation, parfois significative, de la fréquentation de ce coin. </a:t>
            </a:r>
          </a:p>
          <a:p>
            <a:pPr marL="0" indent="0">
              <a:buNone/>
            </a:pPr>
            <a:endParaRPr lang="fr-CA" b="1" dirty="0"/>
          </a:p>
          <a:p>
            <a:pPr marL="0" indent="0">
              <a:buNone/>
            </a:pPr>
            <a:endParaRPr lang="fr-CA" b="1" dirty="0"/>
          </a:p>
          <a:p>
            <a:pPr marL="0" indent="0">
              <a:buNone/>
            </a:pPr>
            <a:endParaRPr lang="fr-CA" b="1" dirty="0"/>
          </a:p>
        </p:txBody>
      </p:sp>
      <p:sp>
        <p:nvSpPr>
          <p:cNvPr id="4" name="Rectangle : coins arrondis 3">
            <a:extLst>
              <a:ext uri="{FF2B5EF4-FFF2-40B4-BE49-F238E27FC236}">
                <a16:creationId xmlns:a16="http://schemas.microsoft.com/office/drawing/2014/main" id="{76A3F355-3026-7C8A-CDF5-4E3227F7CE6E}"/>
              </a:ext>
            </a:extLst>
          </p:cNvPr>
          <p:cNvSpPr/>
          <p:nvPr>
            <p:custDataLst>
              <p:tags r:id="rId3"/>
            </p:custDataLst>
          </p:nvPr>
        </p:nvSpPr>
        <p:spPr>
          <a:xfrm>
            <a:off x="323850" y="1944575"/>
            <a:ext cx="7886700" cy="21812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000" b="1" dirty="0"/>
              <a:t>Notamment, le nombre d’enfants qui vont maintenant dans ce coin et qui n’allaient pas se situe entre 6% et 70%. On pourrait expliquer les pourcentages les plus bas par le fait que les participantes de ces groupes utilisaient fréquemment le coin lecture avant la recherche, ce qui nous permet de supposer que généralement les enfants avaient déjà un bel intérêt pour cet espace.</a:t>
            </a:r>
          </a:p>
        </p:txBody>
      </p:sp>
      <p:sp>
        <p:nvSpPr>
          <p:cNvPr id="5" name="Rectangle : coins arrondis 4">
            <a:extLst>
              <a:ext uri="{FF2B5EF4-FFF2-40B4-BE49-F238E27FC236}">
                <a16:creationId xmlns:a16="http://schemas.microsoft.com/office/drawing/2014/main" id="{68091FB6-4091-D6C1-6CCA-E0F481D26806}"/>
              </a:ext>
            </a:extLst>
          </p:cNvPr>
          <p:cNvSpPr/>
          <p:nvPr>
            <p:custDataLst>
              <p:tags r:id="rId4"/>
            </p:custDataLst>
          </p:nvPr>
        </p:nvSpPr>
        <p:spPr>
          <a:xfrm>
            <a:off x="2895600" y="4333875"/>
            <a:ext cx="8848725" cy="196215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dirty="0">
                <a:solidFill>
                  <a:schemeClr val="tx1"/>
                </a:solidFill>
              </a:rPr>
              <a:t>L’augmentation de 70 % , quant à elle, se justifie par le nombre d’enfants à besoins particuliers présents dans ce groupe, soit la moitié (5/10). On constate les impacts positifs sur les enfants d’une utilisation d’un coin bien aménagé et de lectures effectuées dans ce dernier. </a:t>
            </a:r>
          </a:p>
        </p:txBody>
      </p:sp>
    </p:spTree>
    <p:extLst>
      <p:ext uri="{BB962C8B-B14F-4D97-AF65-F5344CB8AC3E}">
        <p14:creationId xmlns:p14="http://schemas.microsoft.com/office/powerpoint/2010/main" val="234406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1583A-BB18-67BB-2436-D3DB8297165C}"/>
              </a:ext>
            </a:extLst>
          </p:cNvPr>
          <p:cNvSpPr>
            <a:spLocks noGrp="1"/>
          </p:cNvSpPr>
          <p:nvPr>
            <p:ph type="title"/>
            <p:custDataLst>
              <p:tags r:id="rId1"/>
            </p:custDataLst>
          </p:nvPr>
        </p:nvSpPr>
        <p:spPr>
          <a:xfrm>
            <a:off x="438150" y="272711"/>
            <a:ext cx="10515600" cy="538960"/>
          </a:xfrm>
        </p:spPr>
        <p:txBody>
          <a:bodyPr>
            <a:normAutofit fontScale="90000"/>
          </a:bodyPr>
          <a:lstStyle/>
          <a:p>
            <a:r>
              <a:rPr lang="fr-CA" sz="3600" b="1" dirty="0"/>
              <a:t>l’utilisation du coin lecture</a:t>
            </a:r>
          </a:p>
        </p:txBody>
      </p:sp>
      <p:sp>
        <p:nvSpPr>
          <p:cNvPr id="4" name="Rectangle 3">
            <a:extLst>
              <a:ext uri="{FF2B5EF4-FFF2-40B4-BE49-F238E27FC236}">
                <a16:creationId xmlns:a16="http://schemas.microsoft.com/office/drawing/2014/main" id="{BB02E1E1-8827-C78E-4831-1C422358F873}"/>
              </a:ext>
            </a:extLst>
          </p:cNvPr>
          <p:cNvSpPr/>
          <p:nvPr>
            <p:custDataLst>
              <p:tags r:id="rId2"/>
            </p:custDataLst>
          </p:nvPr>
        </p:nvSpPr>
        <p:spPr>
          <a:xfrm>
            <a:off x="438150" y="1074534"/>
            <a:ext cx="9391650" cy="139815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On constate une évolution de 10% à 60%  de l’occupation du coin lecture dans tous les groupes pendant les périodes de jeu libre. Et, le nombre d’enfants qui vont dans cet espace par eux-mêmes se situe entre 50 % et 100%. On peut interpréter ces données par l’intérêt grandissant des enfants pour le livre. </a:t>
            </a:r>
            <a:endParaRPr lang="fr-CA" b="1" dirty="0">
              <a:highlight>
                <a:srgbClr val="FFFF00"/>
              </a:highlight>
            </a:endParaRPr>
          </a:p>
        </p:txBody>
      </p:sp>
      <p:sp>
        <p:nvSpPr>
          <p:cNvPr id="5" name="Rectangle 4">
            <a:extLst>
              <a:ext uri="{FF2B5EF4-FFF2-40B4-BE49-F238E27FC236}">
                <a16:creationId xmlns:a16="http://schemas.microsoft.com/office/drawing/2014/main" id="{A6EC4F94-7C01-CF15-D51E-10772F7ECDAE}"/>
              </a:ext>
            </a:extLst>
          </p:cNvPr>
          <p:cNvSpPr/>
          <p:nvPr>
            <p:custDataLst>
              <p:tags r:id="rId3"/>
            </p:custDataLst>
          </p:nvPr>
        </p:nvSpPr>
        <p:spPr>
          <a:xfrm>
            <a:off x="1024370" y="2675081"/>
            <a:ext cx="10329430" cy="79908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000" b="1" dirty="0"/>
              <a:t>De plus, 80% du groupe se situe entre 50% et 60% pour ce qui est des enfants qui se racontent des histoires entre eux. </a:t>
            </a:r>
          </a:p>
        </p:txBody>
      </p:sp>
      <p:sp>
        <p:nvSpPr>
          <p:cNvPr id="3" name="Rectangle 2">
            <a:extLst>
              <a:ext uri="{FF2B5EF4-FFF2-40B4-BE49-F238E27FC236}">
                <a16:creationId xmlns:a16="http://schemas.microsoft.com/office/drawing/2014/main" id="{EE3D89DC-1630-3D2F-616F-CD430E0B759D}"/>
              </a:ext>
            </a:extLst>
          </p:cNvPr>
          <p:cNvSpPr/>
          <p:nvPr>
            <p:custDataLst>
              <p:tags r:id="rId4"/>
            </p:custDataLst>
          </p:nvPr>
        </p:nvSpPr>
        <p:spPr>
          <a:xfrm>
            <a:off x="1551708" y="3676555"/>
            <a:ext cx="10437091" cy="2299371"/>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000" b="1" dirty="0">
                <a:solidFill>
                  <a:schemeClr val="tx1"/>
                </a:solidFill>
              </a:rPr>
              <a:t>En observant les dernières données du tableau, on constate une hausse de 25 % des enfants qui aiment se raconter des histoires entre eux, soit le plus bas pourcentage. Le fait que cette participante travaille dans un groupe de vingt enfants, donc dans un environnement plus bruyant, pourrait expliquer cette donnée. « </a:t>
            </a:r>
            <a:r>
              <a:rPr lang="fr-FR" sz="2000" dirty="0">
                <a:solidFill>
                  <a:schemeClr val="tx1"/>
                </a:solidFill>
              </a:rPr>
              <a:t>Plusieurs études, la plupart réalisées en milieu scolaire, démontrent que le bruit a un effet négatif sur la qualité des communications orales. La compréhension de la parole est influencée par le niveau sonore, la prononciation, la distance, les bruits interférents, l’acuité auditive et l’attention. »*</a:t>
            </a:r>
            <a:endParaRPr lang="fr-CA" sz="2000" dirty="0">
              <a:solidFill>
                <a:schemeClr val="tx1"/>
              </a:solidFill>
            </a:endParaRPr>
          </a:p>
          <a:p>
            <a:pPr marL="0" indent="0">
              <a:buNone/>
            </a:pPr>
            <a:endParaRPr lang="fr-CA" sz="2000" b="1" dirty="0">
              <a:solidFill>
                <a:schemeClr val="tx1"/>
              </a:solidFill>
            </a:endParaRPr>
          </a:p>
        </p:txBody>
      </p:sp>
      <p:sp>
        <p:nvSpPr>
          <p:cNvPr id="6" name="ZoneTexte 5">
            <a:extLst>
              <a:ext uri="{FF2B5EF4-FFF2-40B4-BE49-F238E27FC236}">
                <a16:creationId xmlns:a16="http://schemas.microsoft.com/office/drawing/2014/main" id="{F15D8200-CCBD-CA84-7F8D-CBE1209DD820}"/>
              </a:ext>
            </a:extLst>
          </p:cNvPr>
          <p:cNvSpPr txBox="1"/>
          <p:nvPr>
            <p:custDataLst>
              <p:tags r:id="rId5"/>
            </p:custDataLst>
          </p:nvPr>
        </p:nvSpPr>
        <p:spPr>
          <a:xfrm>
            <a:off x="157018" y="6199509"/>
            <a:ext cx="11711709" cy="523220"/>
          </a:xfrm>
          <a:prstGeom prst="rect">
            <a:avLst/>
          </a:prstGeom>
          <a:noFill/>
        </p:spPr>
        <p:txBody>
          <a:bodyPr wrap="square" rtlCol="0">
            <a:spAutoFit/>
          </a:bodyPr>
          <a:lstStyle/>
          <a:p>
            <a:r>
              <a:rPr lang="fr-CA" sz="1400" dirty="0"/>
              <a:t>*ASSTSAS, (juin 2016), Sans pépins, Volume 8, numéro 2</a:t>
            </a:r>
          </a:p>
          <a:p>
            <a:r>
              <a:rPr lang="fr-CA" sz="1400" dirty="0"/>
              <a:t>https://www.cnesst.gouv.qc.ca/sites/default/files/publications/reduire-bruit-services-garde-solutions-acoustiques.pdf</a:t>
            </a:r>
          </a:p>
        </p:txBody>
      </p:sp>
    </p:spTree>
    <p:extLst>
      <p:ext uri="{BB962C8B-B14F-4D97-AF65-F5344CB8AC3E}">
        <p14:creationId xmlns:p14="http://schemas.microsoft.com/office/powerpoint/2010/main" val="42584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A974A2-E91E-15A1-622C-C6E1839AE60B}"/>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fontScale="90000"/>
          </a:bodyPr>
          <a:lstStyle/>
          <a:p>
            <a:pPr algn="ctr"/>
            <a:r>
              <a:rPr lang="en-US" b="1" dirty="0" err="1"/>
              <a:t>L’apport</a:t>
            </a:r>
            <a:r>
              <a:rPr lang="en-US" b="1" dirty="0"/>
              <a:t> </a:t>
            </a:r>
            <a:r>
              <a:rPr lang="en-US" b="1" dirty="0" err="1"/>
              <a:t>d’une</a:t>
            </a:r>
            <a:r>
              <a:rPr lang="en-US" b="1" dirty="0"/>
              <a:t> </a:t>
            </a:r>
            <a:r>
              <a:rPr lang="en-US" b="1" dirty="0" err="1"/>
              <a:t>sÉlection</a:t>
            </a:r>
            <a:r>
              <a:rPr lang="en-US" b="1" dirty="0"/>
              <a:t> de </a:t>
            </a:r>
            <a:r>
              <a:rPr lang="en-US" b="1" dirty="0" err="1"/>
              <a:t>qualité</a:t>
            </a:r>
            <a:endParaRPr lang="en-US" b="1" dirty="0"/>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4B64211D-C7FE-3BE2-803E-9D7650EBF2B1}"/>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44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55103-0EC2-5A5D-BF35-5DA855FD33DA}"/>
              </a:ext>
            </a:extLst>
          </p:cNvPr>
          <p:cNvSpPr>
            <a:spLocks noGrp="1"/>
          </p:cNvSpPr>
          <p:nvPr>
            <p:ph type="title"/>
            <p:custDataLst>
              <p:tags r:id="rId1"/>
            </p:custDataLst>
          </p:nvPr>
        </p:nvSpPr>
        <p:spPr>
          <a:xfrm>
            <a:off x="69715" y="127859"/>
            <a:ext cx="6652097" cy="601715"/>
          </a:xfrm>
        </p:spPr>
        <p:txBody>
          <a:bodyPr>
            <a:normAutofit/>
          </a:bodyPr>
          <a:lstStyle/>
          <a:p>
            <a:r>
              <a:rPr lang="fr-CA" sz="2800" dirty="0"/>
              <a:t>Statistiques descriptives</a:t>
            </a:r>
            <a:endParaRPr lang="fr-CA" sz="2800" b="1" dirty="0"/>
          </a:p>
        </p:txBody>
      </p:sp>
      <p:sp>
        <p:nvSpPr>
          <p:cNvPr id="3" name="Espace réservé du contenu 2">
            <a:extLst>
              <a:ext uri="{FF2B5EF4-FFF2-40B4-BE49-F238E27FC236}">
                <a16:creationId xmlns:a16="http://schemas.microsoft.com/office/drawing/2014/main" id="{79FD8C4A-2BDD-43FF-5B2F-F3F13CB3C3F7}"/>
              </a:ext>
            </a:extLst>
          </p:cNvPr>
          <p:cNvSpPr>
            <a:spLocks noGrp="1"/>
          </p:cNvSpPr>
          <p:nvPr>
            <p:ph idx="1"/>
            <p:custDataLst>
              <p:tags r:id="rId2"/>
            </p:custDataLst>
          </p:nvPr>
        </p:nvSpPr>
        <p:spPr>
          <a:xfrm>
            <a:off x="7146543" y="59066"/>
            <a:ext cx="4745473" cy="592688"/>
          </a:xfrm>
        </p:spPr>
        <p:txBody>
          <a:bodyPr>
            <a:normAutofit/>
          </a:bodyPr>
          <a:lstStyle/>
          <a:p>
            <a:pPr marL="0" indent="0">
              <a:buNone/>
            </a:pPr>
            <a:r>
              <a:rPr lang="fr-CA" sz="2400" b="1" dirty="0"/>
              <a:t>Diversification des pratiques</a:t>
            </a:r>
          </a:p>
          <a:p>
            <a:pPr marL="0" indent="0">
              <a:buNone/>
            </a:pPr>
            <a:endParaRPr lang="fr-CA" dirty="0"/>
          </a:p>
        </p:txBody>
      </p:sp>
      <p:graphicFrame>
        <p:nvGraphicFramePr>
          <p:cNvPr id="4" name="Graphique 3">
            <a:extLst>
              <a:ext uri="{FF2B5EF4-FFF2-40B4-BE49-F238E27FC236}">
                <a16:creationId xmlns:a16="http://schemas.microsoft.com/office/drawing/2014/main" id="{DA4A623C-2E29-A1E2-C37B-C0CB82F9065C}"/>
              </a:ext>
            </a:extLst>
          </p:cNvPr>
          <p:cNvGraphicFramePr>
            <a:graphicFrameLocks/>
          </p:cNvGraphicFramePr>
          <p:nvPr>
            <p:custDataLst>
              <p:tags r:id="rId3"/>
            </p:custDataLst>
            <p:extLst>
              <p:ext uri="{D42A27DB-BD31-4B8C-83A1-F6EECF244321}">
                <p14:modId xmlns:p14="http://schemas.microsoft.com/office/powerpoint/2010/main" val="4003221436"/>
              </p:ext>
            </p:extLst>
          </p:nvPr>
        </p:nvGraphicFramePr>
        <p:xfrm>
          <a:off x="168615" y="1091429"/>
          <a:ext cx="11723400" cy="5542835"/>
        </p:xfrm>
        <a:graphic>
          <a:graphicData uri="http://schemas.openxmlformats.org/drawingml/2006/chart">
            <c:chart xmlns:c="http://schemas.openxmlformats.org/drawingml/2006/chart" xmlns:r="http://schemas.openxmlformats.org/officeDocument/2006/relationships" r:id="rId6"/>
          </a:graphicData>
        </a:graphic>
      </p:graphicFrame>
      <p:sp>
        <p:nvSpPr>
          <p:cNvPr id="5" name="ZoneTexte 4">
            <a:extLst>
              <a:ext uri="{FF2B5EF4-FFF2-40B4-BE49-F238E27FC236}">
                <a16:creationId xmlns:a16="http://schemas.microsoft.com/office/drawing/2014/main" id="{FFCEE6FF-1B7C-6D08-6943-64A6B138C4E1}"/>
              </a:ext>
            </a:extLst>
          </p:cNvPr>
          <p:cNvSpPr txBox="1"/>
          <p:nvPr>
            <p:custDataLst>
              <p:tags r:id="rId4"/>
            </p:custDataLst>
          </p:nvPr>
        </p:nvSpPr>
        <p:spPr>
          <a:xfrm>
            <a:off x="7146542" y="498741"/>
            <a:ext cx="4205126" cy="461665"/>
          </a:xfrm>
          <a:prstGeom prst="rect">
            <a:avLst/>
          </a:prstGeom>
          <a:noFill/>
        </p:spPr>
        <p:txBody>
          <a:bodyPr wrap="none" rtlCol="0">
            <a:spAutoFit/>
          </a:bodyPr>
          <a:lstStyle/>
          <a:p>
            <a:pPr marL="285750" indent="-285750">
              <a:buFont typeface="Wingdings" panose="05000000000000000000" pitchFamily="2" charset="2"/>
              <a:buChar char="Ø"/>
            </a:pPr>
            <a:r>
              <a:rPr lang="fr-CA" sz="2400" b="1" dirty="0"/>
              <a:t>L’aménagement et la sélection</a:t>
            </a:r>
          </a:p>
        </p:txBody>
      </p:sp>
    </p:spTree>
    <p:extLst>
      <p:ext uri="{BB962C8B-B14F-4D97-AF65-F5344CB8AC3E}">
        <p14:creationId xmlns:p14="http://schemas.microsoft.com/office/powerpoint/2010/main" val="2075182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AD37F-1E63-65CE-3894-E43CF60A5BAD}"/>
              </a:ext>
            </a:extLst>
          </p:cNvPr>
          <p:cNvSpPr>
            <a:spLocks noGrp="1"/>
          </p:cNvSpPr>
          <p:nvPr>
            <p:ph type="title"/>
            <p:custDataLst>
              <p:tags r:id="rId1"/>
            </p:custDataLst>
          </p:nvPr>
        </p:nvSpPr>
        <p:spPr>
          <a:xfrm>
            <a:off x="152400" y="208361"/>
            <a:ext cx="11715750" cy="646332"/>
          </a:xfrm>
        </p:spPr>
        <p:txBody>
          <a:bodyPr>
            <a:noAutofit/>
          </a:bodyPr>
          <a:lstStyle/>
          <a:p>
            <a:r>
              <a:rPr lang="fr-CA" sz="3200" b="1" dirty="0"/>
              <a:t>Les types de livres dans les bibliothèques</a:t>
            </a:r>
          </a:p>
        </p:txBody>
      </p:sp>
      <p:sp>
        <p:nvSpPr>
          <p:cNvPr id="3" name="Espace réservé du contenu 2">
            <a:extLst>
              <a:ext uri="{FF2B5EF4-FFF2-40B4-BE49-F238E27FC236}">
                <a16:creationId xmlns:a16="http://schemas.microsoft.com/office/drawing/2014/main" id="{21485DF9-07B4-D298-E657-E18148FD75D9}"/>
              </a:ext>
            </a:extLst>
          </p:cNvPr>
          <p:cNvSpPr>
            <a:spLocks noGrp="1"/>
          </p:cNvSpPr>
          <p:nvPr>
            <p:ph idx="1"/>
            <p:custDataLst>
              <p:tags r:id="rId2"/>
            </p:custDataLst>
          </p:nvPr>
        </p:nvSpPr>
        <p:spPr>
          <a:xfrm>
            <a:off x="369116" y="949109"/>
            <a:ext cx="11299970" cy="1325960"/>
          </a:xfrm>
        </p:spPr>
        <p:txBody>
          <a:bodyPr>
            <a:normAutofit/>
          </a:bodyPr>
          <a:lstStyle/>
          <a:p>
            <a:pPr marL="0" indent="0">
              <a:buNone/>
            </a:pPr>
            <a:r>
              <a:rPr lang="fr-CA" b="1" dirty="0"/>
              <a:t>On constate qu’avant la recherche les livres les plus utilisés étaient les albums, les documentaires et les livres jeux. Il y avait quelques imagiers, quelques livres animés et très peu de bandes dessinées et de contes.</a:t>
            </a:r>
          </a:p>
          <a:p>
            <a:pPr marL="0" indent="0">
              <a:buNone/>
            </a:pPr>
            <a:endParaRPr lang="fr-CA" dirty="0"/>
          </a:p>
          <a:p>
            <a:pPr marL="0" indent="0">
              <a:buNone/>
            </a:pPr>
            <a:endParaRPr lang="fr-CA" sz="1800" b="1" dirty="0"/>
          </a:p>
        </p:txBody>
      </p:sp>
      <p:sp>
        <p:nvSpPr>
          <p:cNvPr id="4" name="ZoneTexte 3">
            <a:extLst>
              <a:ext uri="{FF2B5EF4-FFF2-40B4-BE49-F238E27FC236}">
                <a16:creationId xmlns:a16="http://schemas.microsoft.com/office/drawing/2014/main" id="{8FFD36B0-E753-6569-FAB6-0CF5DCCA66B0}"/>
              </a:ext>
            </a:extLst>
          </p:cNvPr>
          <p:cNvSpPr txBox="1"/>
          <p:nvPr>
            <p:custDataLst>
              <p:tags r:id="rId3"/>
            </p:custDataLst>
          </p:nvPr>
        </p:nvSpPr>
        <p:spPr>
          <a:xfrm>
            <a:off x="369116" y="6098796"/>
            <a:ext cx="11585196" cy="646331"/>
          </a:xfrm>
          <a:prstGeom prst="rect">
            <a:avLst/>
          </a:prstGeom>
          <a:noFill/>
        </p:spPr>
        <p:txBody>
          <a:bodyPr wrap="square" rtlCol="0">
            <a:spAutoFit/>
          </a:bodyPr>
          <a:lstStyle/>
          <a:p>
            <a:r>
              <a:rPr lang="fr-CA" sz="1200" dirty="0"/>
              <a:t>* </a:t>
            </a:r>
            <a:r>
              <a:rPr lang="fr-CA" sz="1200" dirty="0">
                <a:effectLst/>
                <a:latin typeface="Segoe UI" panose="020B0502040204020203" pitchFamily="34" charset="0"/>
              </a:rPr>
              <a:t>Bibliothèques de classe de maternelle 4 ans : quelle offre pour les enfants en milieu défavorisé ?</a:t>
            </a:r>
            <a:br>
              <a:rPr lang="fr-CA" sz="1200" dirty="0">
                <a:effectLst/>
                <a:latin typeface="Segoe UI" panose="020B0502040204020203" pitchFamily="34" charset="0"/>
              </a:rPr>
            </a:br>
            <a:r>
              <a:rPr lang="fr-CA" sz="1200" dirty="0" err="1">
                <a:effectLst/>
                <a:latin typeface="Segoe UI" panose="020B0502040204020203" pitchFamily="34" charset="0"/>
              </a:rPr>
              <a:t>Elaine</a:t>
            </a:r>
            <a:r>
              <a:rPr lang="fr-CA" sz="1200" dirty="0">
                <a:effectLst/>
                <a:latin typeface="Segoe UI" panose="020B0502040204020203" pitchFamily="34" charset="0"/>
              </a:rPr>
              <a:t> Turgeon, Annie Charron et Sarah Jane McKinley, Tréma, 2021, numéro 55</a:t>
            </a:r>
            <a:br>
              <a:rPr lang="fr-CA" sz="1200" dirty="0">
                <a:effectLst/>
                <a:latin typeface="Segoe UI" panose="020B0502040204020203" pitchFamily="34" charset="0"/>
              </a:rPr>
            </a:br>
            <a:r>
              <a:rPr lang="fr-CA" sz="1200" dirty="0">
                <a:effectLst/>
                <a:latin typeface="Segoe UI" panose="020B0502040204020203" pitchFamily="34" charset="0"/>
              </a:rPr>
              <a:t>https://doi.org/10.4000/trema.6594</a:t>
            </a:r>
            <a:endParaRPr lang="fr-CA" sz="1200" dirty="0"/>
          </a:p>
        </p:txBody>
      </p:sp>
      <p:sp>
        <p:nvSpPr>
          <p:cNvPr id="5" name="Rectangle : coins arrondis 4">
            <a:extLst>
              <a:ext uri="{FF2B5EF4-FFF2-40B4-BE49-F238E27FC236}">
                <a16:creationId xmlns:a16="http://schemas.microsoft.com/office/drawing/2014/main" id="{0DC3C67C-C28E-472E-B315-72E71FF92B8E}"/>
              </a:ext>
            </a:extLst>
          </p:cNvPr>
          <p:cNvSpPr/>
          <p:nvPr>
            <p:custDataLst>
              <p:tags r:id="rId4"/>
            </p:custDataLst>
          </p:nvPr>
        </p:nvSpPr>
        <p:spPr>
          <a:xfrm>
            <a:off x="283391" y="1867294"/>
            <a:ext cx="11453768" cy="34575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Après la recherche, les données témoignent d’une plus grande connaissance de l’importance de diversifier les formats et les genres chez les participantes. En effet, nous remarquons l’apparition de certains types de livres dans leurs bibliothèques: abécédaires, chiffriers, albums sans texte, bandes dessinées sans texte, contes traditionnels et revues. </a:t>
            </a:r>
          </a:p>
          <a:p>
            <a:pPr marL="0" indent="0">
              <a:buNone/>
            </a:pPr>
            <a:r>
              <a:rPr lang="fr-CA" sz="2000" b="1" dirty="0"/>
              <a:t>Toutefois, on constate que les contes réinventés, les chansons, les comptines et les livres d’activités sont introduits en minorité. Selon Hélène Turgeon professeure au département de didactique à l’UQAM et chercheuse en littérature pour la jeunesse: </a:t>
            </a:r>
            <a:r>
              <a:rPr lang="fr-CA" sz="2000" i="1" dirty="0">
                <a:effectLst/>
                <a:latin typeface="Segoe UI" panose="020B0502040204020203" pitchFamily="34" charset="0"/>
              </a:rPr>
              <a:t>"Pour rejoindre les différents intérêts des enfants et accroître leur motivation et leur engagement à lire, il importe également de les exposer à différents genres de livres (Charron et al., accepté ; </a:t>
            </a:r>
            <a:r>
              <a:rPr lang="fr-CA" sz="2000" i="1" dirty="0" err="1">
                <a:effectLst/>
                <a:latin typeface="Segoe UI" panose="020B0502040204020203" pitchFamily="34" charset="0"/>
              </a:rPr>
              <a:t>Fractor</a:t>
            </a:r>
            <a:r>
              <a:rPr lang="fr-CA" sz="2000" i="1" dirty="0">
                <a:effectLst/>
                <a:latin typeface="Segoe UI" panose="020B0502040204020203" pitchFamily="34" charset="0"/>
              </a:rPr>
              <a:t> et al., 1993 ; </a:t>
            </a:r>
            <a:r>
              <a:rPr lang="fr-CA" sz="2000" i="1" dirty="0" err="1">
                <a:effectLst/>
                <a:latin typeface="Segoe UI" panose="020B0502040204020203" pitchFamily="34" charset="0"/>
              </a:rPr>
              <a:t>Vukelich</a:t>
            </a:r>
            <a:r>
              <a:rPr lang="fr-CA" sz="2000" i="1" dirty="0">
                <a:effectLst/>
                <a:latin typeface="Segoe UI" panose="020B0502040204020203" pitchFamily="34" charset="0"/>
              </a:rPr>
              <a:t> et al., 2012)."  </a:t>
            </a:r>
            <a:r>
              <a:rPr lang="fr-CA" sz="2000" dirty="0">
                <a:effectLst/>
                <a:latin typeface="Segoe UI" panose="020B0502040204020203" pitchFamily="34" charset="0"/>
              </a:rPr>
              <a:t>*</a:t>
            </a:r>
          </a:p>
        </p:txBody>
      </p:sp>
    </p:spTree>
    <p:extLst>
      <p:ext uri="{BB962C8B-B14F-4D97-AF65-F5344CB8AC3E}">
        <p14:creationId xmlns:p14="http://schemas.microsoft.com/office/powerpoint/2010/main" val="80456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2C2BC-17BD-1CB2-BFA8-687C7156E8FB}"/>
              </a:ext>
            </a:extLst>
          </p:cNvPr>
          <p:cNvSpPr>
            <a:spLocks noGrp="1"/>
          </p:cNvSpPr>
          <p:nvPr>
            <p:ph type="title"/>
            <p:custDataLst>
              <p:tags r:id="rId1"/>
            </p:custDataLst>
          </p:nvPr>
        </p:nvSpPr>
        <p:spPr>
          <a:xfrm>
            <a:off x="251670" y="213919"/>
            <a:ext cx="11747383" cy="654300"/>
          </a:xfrm>
        </p:spPr>
        <p:txBody>
          <a:bodyPr>
            <a:normAutofit/>
          </a:bodyPr>
          <a:lstStyle/>
          <a:p>
            <a:r>
              <a:rPr lang="fr-CA" sz="3200" b="1" dirty="0"/>
              <a:t>Les types de livres dans les bibliothèques</a:t>
            </a:r>
            <a:endParaRPr lang="fr-CA" sz="3200" dirty="0"/>
          </a:p>
        </p:txBody>
      </p:sp>
      <p:sp>
        <p:nvSpPr>
          <p:cNvPr id="5" name="ZoneTexte 4">
            <a:extLst>
              <a:ext uri="{FF2B5EF4-FFF2-40B4-BE49-F238E27FC236}">
                <a16:creationId xmlns:a16="http://schemas.microsoft.com/office/drawing/2014/main" id="{028DA14D-5E04-5158-4EDF-48B6B08A84E0}"/>
              </a:ext>
            </a:extLst>
          </p:cNvPr>
          <p:cNvSpPr txBox="1"/>
          <p:nvPr>
            <p:custDataLst>
              <p:tags r:id="rId2"/>
            </p:custDataLst>
          </p:nvPr>
        </p:nvSpPr>
        <p:spPr>
          <a:xfrm>
            <a:off x="239436" y="5969949"/>
            <a:ext cx="10616355" cy="738664"/>
          </a:xfrm>
          <a:prstGeom prst="rect">
            <a:avLst/>
          </a:prstGeom>
          <a:noFill/>
        </p:spPr>
        <p:txBody>
          <a:bodyPr wrap="square" rtlCol="0">
            <a:spAutoFit/>
          </a:bodyPr>
          <a:lstStyle/>
          <a:p>
            <a:r>
              <a:rPr lang="fr-CA" dirty="0"/>
              <a:t>* </a:t>
            </a:r>
            <a:r>
              <a:rPr lang="fr-CA" sz="1200" dirty="0">
                <a:effectLst/>
                <a:latin typeface="Segoe UI" panose="020B0502040204020203" pitchFamily="34" charset="0"/>
              </a:rPr>
              <a:t>Bibliothèques de classe de maternelle 4 ans : quelle offre pour les enfants en milieu défavorisé ?</a:t>
            </a:r>
            <a:br>
              <a:rPr lang="fr-CA" sz="1200" dirty="0">
                <a:effectLst/>
                <a:latin typeface="Segoe UI" panose="020B0502040204020203" pitchFamily="34" charset="0"/>
              </a:rPr>
            </a:br>
            <a:r>
              <a:rPr lang="fr-CA" sz="1200" dirty="0" err="1">
                <a:effectLst/>
                <a:latin typeface="Segoe UI" panose="020B0502040204020203" pitchFamily="34" charset="0"/>
              </a:rPr>
              <a:t>Elaine</a:t>
            </a:r>
            <a:r>
              <a:rPr lang="fr-CA" sz="1200" dirty="0">
                <a:effectLst/>
                <a:latin typeface="Segoe UI" panose="020B0502040204020203" pitchFamily="34" charset="0"/>
              </a:rPr>
              <a:t> Turgeon, Annie Charron et Sarah Jane McKinley,  Tréma, 2021, numéro 55</a:t>
            </a:r>
            <a:br>
              <a:rPr lang="fr-CA" sz="1200" dirty="0">
                <a:effectLst/>
                <a:latin typeface="Segoe UI" panose="020B0502040204020203" pitchFamily="34" charset="0"/>
              </a:rPr>
            </a:br>
            <a:r>
              <a:rPr lang="fr-CA" sz="1200" dirty="0">
                <a:effectLst/>
                <a:latin typeface="Segoe UI" panose="020B0502040204020203" pitchFamily="34" charset="0"/>
              </a:rPr>
              <a:t>https://doi.org/10.4000/trema.6594</a:t>
            </a:r>
            <a:endParaRPr lang="fr-CA" sz="1200" dirty="0"/>
          </a:p>
        </p:txBody>
      </p:sp>
      <p:sp>
        <p:nvSpPr>
          <p:cNvPr id="4" name="Rectangle : coins arrondis 3">
            <a:extLst>
              <a:ext uri="{FF2B5EF4-FFF2-40B4-BE49-F238E27FC236}">
                <a16:creationId xmlns:a16="http://schemas.microsoft.com/office/drawing/2014/main" id="{83183C77-C421-8319-B555-4EAE02592F89}"/>
              </a:ext>
            </a:extLst>
          </p:cNvPr>
          <p:cNvSpPr/>
          <p:nvPr>
            <p:custDataLst>
              <p:tags r:id="rId3"/>
            </p:custDataLst>
          </p:nvPr>
        </p:nvSpPr>
        <p:spPr>
          <a:xfrm>
            <a:off x="251670" y="1137828"/>
            <a:ext cx="5463330" cy="45054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Notons que la poésie n’apparaît toujours pas dans les bibliothèques des groupes participants. Il est intéressant de souligner une corrélation avec la recherche de madame Turgeon qui arrivait sensiblement aux mêmes résultats:</a:t>
            </a:r>
          </a:p>
          <a:p>
            <a:pPr marL="0" indent="0">
              <a:buNone/>
            </a:pPr>
            <a:r>
              <a:rPr lang="fr-CA" sz="1800" i="1" dirty="0">
                <a:effectLst/>
                <a:latin typeface="Segoe UI" panose="020B0502040204020203" pitchFamily="34" charset="0"/>
              </a:rPr>
              <a:t>"</a:t>
            </a:r>
            <a:r>
              <a:rPr lang="fr-CA" sz="2000" i="1" dirty="0">
                <a:effectLst/>
                <a:latin typeface="Segoe UI" panose="020B0502040204020203" pitchFamily="34" charset="0"/>
              </a:rPr>
              <a:t>D’autres genres très importants pour le développement des jeunes enfants sont également présents en trop petit nombre dans les bibliothèques de classe : les chiffriers (1,7 %), les abécédaires (1,3 %) et les livres de poésie-comptines (1,4 %)."    *</a:t>
            </a:r>
            <a:endParaRPr lang="fr-CA" sz="2000" i="1" dirty="0"/>
          </a:p>
        </p:txBody>
      </p:sp>
      <p:sp>
        <p:nvSpPr>
          <p:cNvPr id="7" name="Rectangle : coins arrondis 6">
            <a:extLst>
              <a:ext uri="{FF2B5EF4-FFF2-40B4-BE49-F238E27FC236}">
                <a16:creationId xmlns:a16="http://schemas.microsoft.com/office/drawing/2014/main" id="{CF7401EF-CFBD-4A4C-8394-E8CB38B55DE4}"/>
              </a:ext>
            </a:extLst>
          </p:cNvPr>
          <p:cNvSpPr/>
          <p:nvPr>
            <p:custDataLst>
              <p:tags r:id="rId4"/>
            </p:custDataLst>
          </p:nvPr>
        </p:nvSpPr>
        <p:spPr>
          <a:xfrm>
            <a:off x="5946396" y="1052885"/>
            <a:ext cx="5993934" cy="4671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endParaRPr lang="fr-CA" dirty="0"/>
          </a:p>
          <a:p>
            <a:pPr marL="0" indent="0">
              <a:buNone/>
            </a:pPr>
            <a:r>
              <a:rPr lang="fr-CA" sz="2000" b="1" dirty="0"/>
              <a:t>Toutefois, nos données qualitatives démontrent que les participantes ne se sentent pas encore à l’aise de lire et d’animer la poésie. Ce fait explique également pourquoi les chansons et les comptines sont très peu présentes dans les bibliothèques des participantes. Ces données permettent de constater l’importance de miser sur la formation des futurs éducateurs éducatrices pour l’animation des types de livres moins exploités. </a:t>
            </a:r>
          </a:p>
        </p:txBody>
      </p:sp>
    </p:spTree>
    <p:extLst>
      <p:ext uri="{BB962C8B-B14F-4D97-AF65-F5344CB8AC3E}">
        <p14:creationId xmlns:p14="http://schemas.microsoft.com/office/powerpoint/2010/main" val="1723690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8A6091-B071-4135-00E6-E0E93A7F12DD}"/>
              </a:ext>
            </a:extLst>
          </p:cNvPr>
          <p:cNvSpPr>
            <a:spLocks noGrp="1"/>
          </p:cNvSpPr>
          <p:nvPr>
            <p:ph type="title"/>
            <p:custDataLst>
              <p:tags r:id="rId1"/>
            </p:custDataLst>
          </p:nvPr>
        </p:nvSpPr>
        <p:spPr>
          <a:xfrm>
            <a:off x="188068" y="183205"/>
            <a:ext cx="4764321" cy="1078147"/>
          </a:xfrm>
        </p:spPr>
        <p:txBody>
          <a:bodyPr anchor="t">
            <a:normAutofit/>
          </a:bodyPr>
          <a:lstStyle/>
          <a:p>
            <a:r>
              <a:rPr lang="fr-CA" sz="2400" dirty="0"/>
              <a:t>Statistiques descriptives</a:t>
            </a:r>
            <a:endParaRPr lang="fr-CA" sz="2400" b="1" dirty="0"/>
          </a:p>
        </p:txBody>
      </p:sp>
      <p:sp>
        <p:nvSpPr>
          <p:cNvPr id="3" name="Espace réservé du contenu 2">
            <a:extLst>
              <a:ext uri="{FF2B5EF4-FFF2-40B4-BE49-F238E27FC236}">
                <a16:creationId xmlns:a16="http://schemas.microsoft.com/office/drawing/2014/main" id="{2966FD1A-8306-CE29-007B-65FD2A2BFF3D}"/>
              </a:ext>
            </a:extLst>
          </p:cNvPr>
          <p:cNvSpPr>
            <a:spLocks noGrp="1"/>
          </p:cNvSpPr>
          <p:nvPr>
            <p:ph idx="1"/>
            <p:custDataLst>
              <p:tags r:id="rId2"/>
            </p:custDataLst>
          </p:nvPr>
        </p:nvSpPr>
        <p:spPr>
          <a:xfrm>
            <a:off x="5257192" y="30806"/>
            <a:ext cx="6630005" cy="1078147"/>
          </a:xfrm>
        </p:spPr>
        <p:txBody>
          <a:bodyPr anchor="t">
            <a:normAutofit/>
          </a:bodyPr>
          <a:lstStyle/>
          <a:p>
            <a:pPr marL="0" indent="0">
              <a:buNone/>
            </a:pPr>
            <a:r>
              <a:rPr lang="fr-CA" sz="2400" b="1" dirty="0"/>
              <a:t>  Diversification des pratiques</a:t>
            </a:r>
          </a:p>
          <a:p>
            <a:pPr marL="0" indent="0">
              <a:buNone/>
            </a:pPr>
            <a:endParaRPr lang="fr-CA" dirty="0"/>
          </a:p>
        </p:txBody>
      </p:sp>
      <p:sp>
        <p:nvSpPr>
          <p:cNvPr id="5" name="ZoneTexte 4">
            <a:extLst>
              <a:ext uri="{FF2B5EF4-FFF2-40B4-BE49-F238E27FC236}">
                <a16:creationId xmlns:a16="http://schemas.microsoft.com/office/drawing/2014/main" id="{0FD72092-7C95-8E7D-988F-48591458B509}"/>
              </a:ext>
            </a:extLst>
          </p:cNvPr>
          <p:cNvSpPr txBox="1"/>
          <p:nvPr>
            <p:custDataLst>
              <p:tags r:id="rId3"/>
            </p:custDataLst>
          </p:nvPr>
        </p:nvSpPr>
        <p:spPr>
          <a:xfrm>
            <a:off x="5257192" y="585733"/>
            <a:ext cx="3218638" cy="461665"/>
          </a:xfrm>
          <a:prstGeom prst="rect">
            <a:avLst/>
          </a:prstGeom>
          <a:noFill/>
        </p:spPr>
        <p:txBody>
          <a:bodyPr wrap="none" rtlCol="0">
            <a:spAutoFit/>
          </a:bodyPr>
          <a:lstStyle/>
          <a:p>
            <a:pPr marL="285750" indent="-285750">
              <a:buFont typeface="Wingdings" panose="05000000000000000000" pitchFamily="2" charset="2"/>
              <a:buChar char="Ø"/>
            </a:pPr>
            <a:r>
              <a:rPr lang="fr-CA" sz="2400" b="1" dirty="0"/>
              <a:t> La sélection des livres</a:t>
            </a:r>
          </a:p>
        </p:txBody>
      </p:sp>
      <p:graphicFrame>
        <p:nvGraphicFramePr>
          <p:cNvPr id="7" name="Graphique 6">
            <a:extLst>
              <a:ext uri="{FF2B5EF4-FFF2-40B4-BE49-F238E27FC236}">
                <a16:creationId xmlns:a16="http://schemas.microsoft.com/office/drawing/2014/main" id="{003A9E87-2FC9-484B-2892-C12827453FDB}"/>
              </a:ext>
            </a:extLst>
          </p:cNvPr>
          <p:cNvGraphicFramePr>
            <a:graphicFrameLocks/>
          </p:cNvGraphicFramePr>
          <p:nvPr>
            <p:custDataLst>
              <p:tags r:id="rId4"/>
            </p:custDataLst>
          </p:nvPr>
        </p:nvGraphicFramePr>
        <p:xfrm>
          <a:off x="188068" y="1108954"/>
          <a:ext cx="11601855" cy="556584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26589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D1B24-EECE-953C-9A24-8BBADEBC9254}"/>
              </a:ext>
            </a:extLst>
          </p:cNvPr>
          <p:cNvSpPr>
            <a:spLocks noGrp="1"/>
          </p:cNvSpPr>
          <p:nvPr>
            <p:ph type="title"/>
            <p:custDataLst>
              <p:tags r:id="rId1"/>
            </p:custDataLst>
          </p:nvPr>
        </p:nvSpPr>
        <p:spPr>
          <a:xfrm>
            <a:off x="838200" y="214324"/>
            <a:ext cx="10515600" cy="619690"/>
          </a:xfrm>
        </p:spPr>
        <p:txBody>
          <a:bodyPr>
            <a:normAutofit/>
          </a:bodyPr>
          <a:lstStyle/>
          <a:p>
            <a:r>
              <a:rPr lang="fr-CA" sz="3200" b="1" dirty="0"/>
              <a:t>Les types de livres loués à la bibliothèque</a:t>
            </a:r>
          </a:p>
        </p:txBody>
      </p:sp>
      <p:sp>
        <p:nvSpPr>
          <p:cNvPr id="5" name="Rectangle 4">
            <a:extLst>
              <a:ext uri="{FF2B5EF4-FFF2-40B4-BE49-F238E27FC236}">
                <a16:creationId xmlns:a16="http://schemas.microsoft.com/office/drawing/2014/main" id="{DD8D9E52-195F-9684-3601-6EA85F00B155}"/>
              </a:ext>
            </a:extLst>
          </p:cNvPr>
          <p:cNvSpPr/>
          <p:nvPr>
            <p:custDataLst>
              <p:tags r:id="rId2"/>
            </p:custDataLst>
          </p:nvPr>
        </p:nvSpPr>
        <p:spPr>
          <a:xfrm>
            <a:off x="211499" y="2900142"/>
            <a:ext cx="11675700" cy="13168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Depuis la recherche, une diversité des genres et de types se voit dans les emprunts à la bibliothèque ce qui vient diversifier le contenu du coin lecture de leur local tout en permettant une rotation des livres afin de présenter de la nouveauté aux enfants. </a:t>
            </a:r>
          </a:p>
        </p:txBody>
      </p:sp>
      <p:sp>
        <p:nvSpPr>
          <p:cNvPr id="6" name="Rectangle 5">
            <a:extLst>
              <a:ext uri="{FF2B5EF4-FFF2-40B4-BE49-F238E27FC236}">
                <a16:creationId xmlns:a16="http://schemas.microsoft.com/office/drawing/2014/main" id="{82B75F19-DBF5-4F8C-FF72-BFC40A128206}"/>
              </a:ext>
            </a:extLst>
          </p:cNvPr>
          <p:cNvSpPr/>
          <p:nvPr>
            <p:custDataLst>
              <p:tags r:id="rId3"/>
            </p:custDataLst>
          </p:nvPr>
        </p:nvSpPr>
        <p:spPr>
          <a:xfrm>
            <a:off x="211499" y="4216961"/>
            <a:ext cx="11768999" cy="878667"/>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dirty="0">
                <a:solidFill>
                  <a:schemeClr val="tx1"/>
                </a:solidFill>
              </a:rPr>
              <a:t>Toutefois, la poésie demeure un type de livre moins emprunté, cette donnée est en concordance avec le malaise ressenti vis-à-vis de ce type de livre. </a:t>
            </a:r>
          </a:p>
        </p:txBody>
      </p:sp>
      <p:sp>
        <p:nvSpPr>
          <p:cNvPr id="7" name="Rectangle 6">
            <a:extLst>
              <a:ext uri="{FF2B5EF4-FFF2-40B4-BE49-F238E27FC236}">
                <a16:creationId xmlns:a16="http://schemas.microsoft.com/office/drawing/2014/main" id="{15A309C1-B5BF-76FC-0DFF-1E8812A760C1}"/>
              </a:ext>
            </a:extLst>
          </p:cNvPr>
          <p:cNvSpPr/>
          <p:nvPr>
            <p:custDataLst>
              <p:tags r:id="rId4"/>
            </p:custDataLst>
          </p:nvPr>
        </p:nvSpPr>
        <p:spPr>
          <a:xfrm>
            <a:off x="211499" y="5095628"/>
            <a:ext cx="11768999" cy="70236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000" b="1" dirty="0"/>
              <a:t>La crainte de voir brisés les revues et les livres d’activités explique le non emprunt de ces types de livre.  </a:t>
            </a:r>
          </a:p>
        </p:txBody>
      </p:sp>
      <p:sp>
        <p:nvSpPr>
          <p:cNvPr id="8" name="Rectangle 7">
            <a:extLst>
              <a:ext uri="{FF2B5EF4-FFF2-40B4-BE49-F238E27FC236}">
                <a16:creationId xmlns:a16="http://schemas.microsoft.com/office/drawing/2014/main" id="{A3547122-DB9B-2B5D-EDE5-7561363D4788}"/>
              </a:ext>
            </a:extLst>
          </p:cNvPr>
          <p:cNvSpPr/>
          <p:nvPr>
            <p:custDataLst>
              <p:tags r:id="rId5"/>
            </p:custDataLst>
          </p:nvPr>
        </p:nvSpPr>
        <p:spPr>
          <a:xfrm>
            <a:off x="211500" y="5797994"/>
            <a:ext cx="11769000" cy="8456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000" b="1" dirty="0"/>
              <a:t>On pense que comme les livres jeux étaient déjà présents avant la recherche et qu’ils sont encore plus dans les bibliothèques de coin lecture, les participantes ne sentent pas le besoin d’en emprunter à la bibliothèque.</a:t>
            </a:r>
          </a:p>
          <a:p>
            <a:pPr marL="0" indent="0">
              <a:buNone/>
            </a:pPr>
            <a:endParaRPr lang="fr-CA" dirty="0"/>
          </a:p>
        </p:txBody>
      </p:sp>
      <p:sp>
        <p:nvSpPr>
          <p:cNvPr id="3" name="Ellipse 2">
            <a:extLst>
              <a:ext uri="{FF2B5EF4-FFF2-40B4-BE49-F238E27FC236}">
                <a16:creationId xmlns:a16="http://schemas.microsoft.com/office/drawing/2014/main" id="{19E4F16A-4C20-75E6-A489-6E38B8E4F7A8}"/>
              </a:ext>
            </a:extLst>
          </p:cNvPr>
          <p:cNvSpPr/>
          <p:nvPr>
            <p:custDataLst>
              <p:tags r:id="rId6"/>
            </p:custDataLst>
          </p:nvPr>
        </p:nvSpPr>
        <p:spPr>
          <a:xfrm>
            <a:off x="653143" y="1060006"/>
            <a:ext cx="10118689" cy="1512075"/>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Avant la recherche, 80% des participantes ne fréquentaient pas la bibliothèque municipale et 20 % y allait à l’occasion pour louer des livres pour l’ensemble de leur service de garde. Maintenant 100% des participantes vont régulièrement à la bibliothèque</a:t>
            </a:r>
          </a:p>
        </p:txBody>
      </p:sp>
    </p:spTree>
    <p:extLst>
      <p:ext uri="{BB962C8B-B14F-4D97-AF65-F5344CB8AC3E}">
        <p14:creationId xmlns:p14="http://schemas.microsoft.com/office/powerpoint/2010/main" val="48446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68FD2-4809-701C-C0B9-95AC072D12F9}"/>
              </a:ext>
            </a:extLst>
          </p:cNvPr>
          <p:cNvSpPr>
            <a:spLocks noGrp="1"/>
          </p:cNvSpPr>
          <p:nvPr>
            <p:ph type="title"/>
            <p:custDataLst>
              <p:tags r:id="rId1"/>
            </p:custDataLst>
          </p:nvPr>
        </p:nvSpPr>
        <p:spPr>
          <a:xfrm>
            <a:off x="206097" y="215068"/>
            <a:ext cx="3636915" cy="1246263"/>
          </a:xfrm>
        </p:spPr>
        <p:txBody>
          <a:bodyPr anchor="b">
            <a:normAutofit/>
          </a:bodyPr>
          <a:lstStyle/>
          <a:p>
            <a:r>
              <a:rPr lang="fr-CA" sz="3400" dirty="0"/>
              <a:t>Statistiques descriptives</a:t>
            </a:r>
            <a:endParaRPr lang="fr-CA" sz="3400" b="1" dirty="0"/>
          </a:p>
        </p:txBody>
      </p:sp>
      <p:sp>
        <p:nvSpPr>
          <p:cNvPr id="3" name="Espace réservé du contenu 2">
            <a:extLst>
              <a:ext uri="{FF2B5EF4-FFF2-40B4-BE49-F238E27FC236}">
                <a16:creationId xmlns:a16="http://schemas.microsoft.com/office/drawing/2014/main" id="{DD468E09-7BEF-1D73-BDCB-0040D2166993}"/>
              </a:ext>
            </a:extLst>
          </p:cNvPr>
          <p:cNvSpPr>
            <a:spLocks noGrp="1"/>
          </p:cNvSpPr>
          <p:nvPr>
            <p:ph idx="1"/>
            <p:custDataLst>
              <p:tags r:id="rId2"/>
            </p:custDataLst>
          </p:nvPr>
        </p:nvSpPr>
        <p:spPr>
          <a:xfrm>
            <a:off x="206098" y="1570828"/>
            <a:ext cx="3636914" cy="1658269"/>
          </a:xfrm>
        </p:spPr>
        <p:txBody>
          <a:bodyPr anchor="t">
            <a:normAutofit/>
          </a:bodyPr>
          <a:lstStyle/>
          <a:p>
            <a:pPr marL="0" indent="0">
              <a:buNone/>
            </a:pPr>
            <a:r>
              <a:rPr lang="fr-CA" sz="2800" b="1" dirty="0"/>
              <a:t>Diversification des pratiques</a:t>
            </a:r>
          </a:p>
          <a:p>
            <a:pPr marL="0" indent="0">
              <a:buNone/>
            </a:pPr>
            <a:endParaRPr lang="fr-CA" dirty="0"/>
          </a:p>
        </p:txBody>
      </p:sp>
      <p:graphicFrame>
        <p:nvGraphicFramePr>
          <p:cNvPr id="4" name="Graphique 3">
            <a:extLst>
              <a:ext uri="{FF2B5EF4-FFF2-40B4-BE49-F238E27FC236}">
                <a16:creationId xmlns:a16="http://schemas.microsoft.com/office/drawing/2014/main" id="{33B96D3A-9806-BE17-E00F-F49FB2148A80}"/>
              </a:ext>
            </a:extLst>
          </p:cNvPr>
          <p:cNvGraphicFramePr>
            <a:graphicFrameLocks/>
          </p:cNvGraphicFramePr>
          <p:nvPr>
            <p:custDataLst>
              <p:tags r:id="rId3"/>
            </p:custDataLst>
          </p:nvPr>
        </p:nvGraphicFramePr>
        <p:xfrm>
          <a:off x="5184853" y="77821"/>
          <a:ext cx="6801048" cy="6595353"/>
        </p:xfrm>
        <a:graphic>
          <a:graphicData uri="http://schemas.openxmlformats.org/drawingml/2006/chart">
            <c:chart xmlns:c="http://schemas.openxmlformats.org/drawingml/2006/chart" xmlns:r="http://schemas.openxmlformats.org/officeDocument/2006/relationships" r:id="rId6"/>
          </a:graphicData>
        </a:graphic>
      </p:graphicFrame>
      <p:sp>
        <p:nvSpPr>
          <p:cNvPr id="5" name="ZoneTexte 4">
            <a:extLst>
              <a:ext uri="{FF2B5EF4-FFF2-40B4-BE49-F238E27FC236}">
                <a16:creationId xmlns:a16="http://schemas.microsoft.com/office/drawing/2014/main" id="{997636BD-9E19-E65A-E823-704020B6F285}"/>
              </a:ext>
            </a:extLst>
          </p:cNvPr>
          <p:cNvSpPr txBox="1"/>
          <p:nvPr>
            <p:custDataLst>
              <p:tags r:id="rId4"/>
            </p:custDataLst>
          </p:nvPr>
        </p:nvSpPr>
        <p:spPr>
          <a:xfrm>
            <a:off x="206097" y="2705877"/>
            <a:ext cx="2186817" cy="523220"/>
          </a:xfrm>
          <a:prstGeom prst="rect">
            <a:avLst/>
          </a:prstGeom>
          <a:noFill/>
        </p:spPr>
        <p:txBody>
          <a:bodyPr wrap="none" rtlCol="0">
            <a:spAutoFit/>
          </a:bodyPr>
          <a:lstStyle/>
          <a:p>
            <a:pPr marL="285750" indent="-285750">
              <a:buFont typeface="Wingdings" panose="05000000000000000000" pitchFamily="2" charset="2"/>
              <a:buChar char="Ø"/>
            </a:pPr>
            <a:r>
              <a:rPr lang="fr-CA" sz="2800" b="1" dirty="0"/>
              <a:t>La sélection</a:t>
            </a:r>
          </a:p>
        </p:txBody>
      </p:sp>
    </p:spTree>
    <p:extLst>
      <p:ext uri="{BB962C8B-B14F-4D97-AF65-F5344CB8AC3E}">
        <p14:creationId xmlns:p14="http://schemas.microsoft.com/office/powerpoint/2010/main" val="215770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6FF18-FD21-431B-DE2F-0167F4DCA6C5}"/>
              </a:ext>
            </a:extLst>
          </p:cNvPr>
          <p:cNvSpPr>
            <a:spLocks noGrp="1"/>
          </p:cNvSpPr>
          <p:nvPr>
            <p:ph type="title"/>
            <p:custDataLst>
              <p:tags r:id="rId1"/>
            </p:custDataLst>
          </p:nvPr>
        </p:nvSpPr>
        <p:spPr>
          <a:xfrm>
            <a:off x="838200" y="584990"/>
            <a:ext cx="10515600" cy="554697"/>
          </a:xfrm>
        </p:spPr>
        <p:txBody>
          <a:bodyPr>
            <a:normAutofit/>
          </a:bodyPr>
          <a:lstStyle/>
          <a:p>
            <a:r>
              <a:rPr lang="fr-CA" sz="3200" b="1" dirty="0"/>
              <a:t>Définition</a:t>
            </a:r>
          </a:p>
        </p:txBody>
      </p:sp>
      <p:sp>
        <p:nvSpPr>
          <p:cNvPr id="3" name="Espace réservé du contenu 2">
            <a:extLst>
              <a:ext uri="{FF2B5EF4-FFF2-40B4-BE49-F238E27FC236}">
                <a16:creationId xmlns:a16="http://schemas.microsoft.com/office/drawing/2014/main" id="{DF122C74-3931-47D0-1A39-4ED628B07AAD}"/>
              </a:ext>
            </a:extLst>
          </p:cNvPr>
          <p:cNvSpPr>
            <a:spLocks noGrp="1"/>
          </p:cNvSpPr>
          <p:nvPr>
            <p:ph idx="1"/>
            <p:custDataLst>
              <p:tags r:id="rId2"/>
            </p:custDataLst>
          </p:nvPr>
        </p:nvSpPr>
        <p:spPr>
          <a:xfrm>
            <a:off x="838200" y="1371599"/>
            <a:ext cx="10515600" cy="4114801"/>
          </a:xfrm>
        </p:spPr>
        <p:txBody>
          <a:bodyPr>
            <a:normAutofit/>
          </a:bodyPr>
          <a:lstStyle/>
          <a:p>
            <a:pPr marL="0" indent="0">
              <a:buNone/>
            </a:pPr>
            <a:r>
              <a:rPr lang="fr-CA" sz="2800" b="1" dirty="0">
                <a:sym typeface="Symbol" panose="05050102010706020507" pitchFamily="18" charset="2"/>
              </a:rPr>
              <a:t>Guay et ses collaborateurs (2016) définissent la recherche-action comme « une action de recherche et d’éducation liée à la résolution d’un problème concret dans le but de soutenir des changements bénéfiques, de contribuer à l’apprentissage des personnes impliquées et d’améliorer les connaissances dans un système » (Guay et al.,2016, p.548). Dans cette définition, on relève que la recherche-action accorde autant d’importance à l’action de recherche qu’à l’action d’éducation pour répondre aux besoins réels de changement d’un milieu.  </a:t>
            </a:r>
            <a:endParaRPr lang="fr-CA" sz="2800" b="1" dirty="0"/>
          </a:p>
        </p:txBody>
      </p:sp>
      <p:sp>
        <p:nvSpPr>
          <p:cNvPr id="4" name="ZoneTexte 3">
            <a:extLst>
              <a:ext uri="{FF2B5EF4-FFF2-40B4-BE49-F238E27FC236}">
                <a16:creationId xmlns:a16="http://schemas.microsoft.com/office/drawing/2014/main" id="{BDAEC608-B3C3-B892-CA84-501662FB0F44}"/>
              </a:ext>
            </a:extLst>
          </p:cNvPr>
          <p:cNvSpPr txBox="1"/>
          <p:nvPr>
            <p:custDataLst>
              <p:tags r:id="rId3"/>
            </p:custDataLst>
          </p:nvPr>
        </p:nvSpPr>
        <p:spPr>
          <a:xfrm>
            <a:off x="838200" y="5395146"/>
            <a:ext cx="9157252" cy="646331"/>
          </a:xfrm>
          <a:prstGeom prst="rect">
            <a:avLst/>
          </a:prstGeom>
          <a:noFill/>
        </p:spPr>
        <p:txBody>
          <a:bodyPr wrap="square" rtlCol="0">
            <a:spAutoFit/>
          </a:bodyPr>
          <a:lstStyle/>
          <a:p>
            <a:r>
              <a:rPr lang="fr-CA" dirty="0"/>
              <a:t>LEHRER, Joanne, BIGRAS, Nathalie, CHARRON, Annie, LAURIN, Isabelle (2021), </a:t>
            </a:r>
            <a:r>
              <a:rPr lang="fr-CA" i="1" dirty="0"/>
              <a:t>La recherche en éducation à la petite enfance</a:t>
            </a:r>
            <a:r>
              <a:rPr lang="fr-CA" dirty="0"/>
              <a:t>, Presses de l’Université du Québec, p.406</a:t>
            </a:r>
          </a:p>
        </p:txBody>
      </p:sp>
    </p:spTree>
    <p:extLst>
      <p:ext uri="{BB962C8B-B14F-4D97-AF65-F5344CB8AC3E}">
        <p14:creationId xmlns:p14="http://schemas.microsoft.com/office/powerpoint/2010/main" val="94813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F8E1F-32AC-9CF3-4675-7EB76C8EB142}"/>
              </a:ext>
            </a:extLst>
          </p:cNvPr>
          <p:cNvSpPr>
            <a:spLocks noGrp="1"/>
          </p:cNvSpPr>
          <p:nvPr>
            <p:ph type="title"/>
            <p:custDataLst>
              <p:tags r:id="rId1"/>
            </p:custDataLst>
          </p:nvPr>
        </p:nvSpPr>
        <p:spPr>
          <a:xfrm>
            <a:off x="566894" y="292507"/>
            <a:ext cx="10515600" cy="455245"/>
          </a:xfrm>
        </p:spPr>
        <p:txBody>
          <a:bodyPr>
            <a:normAutofit fontScale="90000"/>
          </a:bodyPr>
          <a:lstStyle/>
          <a:p>
            <a:r>
              <a:rPr lang="fr-CA" sz="3200" b="1" dirty="0"/>
              <a:t>Les lieux d’achat des livres</a:t>
            </a:r>
          </a:p>
        </p:txBody>
      </p:sp>
      <p:sp>
        <p:nvSpPr>
          <p:cNvPr id="4" name="Ellipse 3">
            <a:extLst>
              <a:ext uri="{FF2B5EF4-FFF2-40B4-BE49-F238E27FC236}">
                <a16:creationId xmlns:a16="http://schemas.microsoft.com/office/drawing/2014/main" id="{4B5A27C1-6F27-3A54-1E38-53D73E84C5A3}"/>
              </a:ext>
            </a:extLst>
          </p:cNvPr>
          <p:cNvSpPr/>
          <p:nvPr>
            <p:custDataLst>
              <p:tags r:id="rId2"/>
            </p:custDataLst>
          </p:nvPr>
        </p:nvSpPr>
        <p:spPr>
          <a:xfrm>
            <a:off x="647700" y="1234285"/>
            <a:ext cx="5000625" cy="503872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000" b="1" dirty="0"/>
              <a:t>Depuis la recherche, les sites de vente en lignes, la librairie et le catalogue </a:t>
            </a:r>
            <a:r>
              <a:rPr lang="fr-CA" sz="2000" b="1" dirty="0" err="1"/>
              <a:t>Scholastic</a:t>
            </a:r>
            <a:r>
              <a:rPr lang="fr-CA" sz="2000" b="1" dirty="0"/>
              <a:t> sont davantage fréquentés. On suppose que les nouvelles compétences pour sélectionner des ouvrages de qualité amènerait les participantes à rechercher leurs livres coup de cœurs à moindre coût. </a:t>
            </a:r>
          </a:p>
        </p:txBody>
      </p:sp>
      <p:sp>
        <p:nvSpPr>
          <p:cNvPr id="5" name="Ellipse 4">
            <a:extLst>
              <a:ext uri="{FF2B5EF4-FFF2-40B4-BE49-F238E27FC236}">
                <a16:creationId xmlns:a16="http://schemas.microsoft.com/office/drawing/2014/main" id="{8EF2C4B0-140F-B200-F924-EAAD71D82BE4}"/>
              </a:ext>
            </a:extLst>
          </p:cNvPr>
          <p:cNvSpPr/>
          <p:nvPr>
            <p:custDataLst>
              <p:tags r:id="rId3"/>
            </p:custDataLst>
          </p:nvPr>
        </p:nvSpPr>
        <p:spPr>
          <a:xfrm>
            <a:off x="6096000" y="1819275"/>
            <a:ext cx="4438650" cy="4343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La baisse de la fréquentation des boutiques de livres usagés pourrait s’explique en partie par le manque de nouveauté dans ses boutiques et la répétition des titres d’une boutique à l’autre. </a:t>
            </a:r>
          </a:p>
        </p:txBody>
      </p:sp>
    </p:spTree>
    <p:extLst>
      <p:ext uri="{BB962C8B-B14F-4D97-AF65-F5344CB8AC3E}">
        <p14:creationId xmlns:p14="http://schemas.microsoft.com/office/powerpoint/2010/main" val="1105245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4DA6C6-FB7E-ED71-4CC1-7A9FBBAAFCFA}"/>
              </a:ext>
            </a:extLst>
          </p:cNvPr>
          <p:cNvSpPr>
            <a:spLocks noGrp="1"/>
          </p:cNvSpPr>
          <p:nvPr>
            <p:ph type="title"/>
            <p:custDataLst>
              <p:tags r:id="rId1"/>
            </p:custDataLst>
          </p:nvPr>
        </p:nvSpPr>
        <p:spPr>
          <a:xfrm>
            <a:off x="204281" y="192112"/>
            <a:ext cx="10008139" cy="713314"/>
          </a:xfrm>
        </p:spPr>
        <p:txBody>
          <a:bodyPr anchor="b">
            <a:normAutofit/>
          </a:bodyPr>
          <a:lstStyle/>
          <a:p>
            <a:r>
              <a:rPr lang="fr-CA" sz="3600" dirty="0"/>
              <a:t>Statistiques descriptives</a:t>
            </a:r>
            <a:endParaRPr lang="fr-CA" sz="3600" b="1" dirty="0"/>
          </a:p>
        </p:txBody>
      </p:sp>
      <p:sp>
        <p:nvSpPr>
          <p:cNvPr id="3" name="Espace réservé du contenu 2">
            <a:extLst>
              <a:ext uri="{FF2B5EF4-FFF2-40B4-BE49-F238E27FC236}">
                <a16:creationId xmlns:a16="http://schemas.microsoft.com/office/drawing/2014/main" id="{103B434C-E2D7-4730-5A08-A6BDAAE32E45}"/>
              </a:ext>
            </a:extLst>
          </p:cNvPr>
          <p:cNvSpPr>
            <a:spLocks noGrp="1"/>
          </p:cNvSpPr>
          <p:nvPr>
            <p:ph idx="1"/>
            <p:custDataLst>
              <p:tags r:id="rId2"/>
            </p:custDataLst>
          </p:nvPr>
        </p:nvSpPr>
        <p:spPr>
          <a:xfrm>
            <a:off x="7279995" y="122472"/>
            <a:ext cx="4578021" cy="1008664"/>
          </a:xfrm>
        </p:spPr>
        <p:txBody>
          <a:bodyPr anchor="t">
            <a:normAutofit/>
          </a:bodyPr>
          <a:lstStyle/>
          <a:p>
            <a:pPr marL="0" indent="0">
              <a:buNone/>
            </a:pPr>
            <a:r>
              <a:rPr lang="fr-CA" sz="2400" b="1" dirty="0"/>
              <a:t>Diversification des pratiques</a:t>
            </a:r>
          </a:p>
          <a:p>
            <a:pPr>
              <a:buFont typeface="Wingdings" panose="05000000000000000000" pitchFamily="2" charset="2"/>
              <a:buChar char="Ø"/>
            </a:pPr>
            <a:r>
              <a:rPr lang="fr-CA" sz="2400" b="1" dirty="0"/>
              <a:t>La sélection des livres</a:t>
            </a:r>
          </a:p>
        </p:txBody>
      </p:sp>
      <p:graphicFrame>
        <p:nvGraphicFramePr>
          <p:cNvPr id="6" name="Graphique 5">
            <a:extLst>
              <a:ext uri="{FF2B5EF4-FFF2-40B4-BE49-F238E27FC236}">
                <a16:creationId xmlns:a16="http://schemas.microsoft.com/office/drawing/2014/main" id="{ADF247C8-2395-36A4-75F0-ECCF2BC4E178}"/>
              </a:ext>
            </a:extLst>
          </p:cNvPr>
          <p:cNvGraphicFramePr>
            <a:graphicFrameLocks/>
          </p:cNvGraphicFramePr>
          <p:nvPr>
            <p:custDataLst>
              <p:tags r:id="rId3"/>
            </p:custDataLst>
          </p:nvPr>
        </p:nvGraphicFramePr>
        <p:xfrm>
          <a:off x="204281" y="1131136"/>
          <a:ext cx="11332697" cy="5604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0833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6113B-763A-A59A-D54E-BA906B2FD24F}"/>
              </a:ext>
            </a:extLst>
          </p:cNvPr>
          <p:cNvSpPr>
            <a:spLocks noGrp="1"/>
          </p:cNvSpPr>
          <p:nvPr>
            <p:ph type="title"/>
            <p:custDataLst>
              <p:tags r:id="rId1"/>
            </p:custDataLst>
          </p:nvPr>
        </p:nvSpPr>
        <p:spPr>
          <a:xfrm>
            <a:off x="613138" y="207063"/>
            <a:ext cx="10515600" cy="849527"/>
          </a:xfrm>
        </p:spPr>
        <p:txBody>
          <a:bodyPr>
            <a:normAutofit/>
          </a:bodyPr>
          <a:lstStyle/>
          <a:p>
            <a:r>
              <a:rPr lang="fr-CA" sz="3600" dirty="0"/>
              <a:t>la sélection du choix des livres </a:t>
            </a:r>
          </a:p>
        </p:txBody>
      </p:sp>
      <p:sp>
        <p:nvSpPr>
          <p:cNvPr id="3" name="Espace réservé du contenu 2">
            <a:extLst>
              <a:ext uri="{FF2B5EF4-FFF2-40B4-BE49-F238E27FC236}">
                <a16:creationId xmlns:a16="http://schemas.microsoft.com/office/drawing/2014/main" id="{E0D9F83D-61DC-38B5-76C7-17A49DAB5F87}"/>
              </a:ext>
            </a:extLst>
          </p:cNvPr>
          <p:cNvSpPr>
            <a:spLocks noGrp="1"/>
          </p:cNvSpPr>
          <p:nvPr>
            <p:ph idx="1"/>
            <p:custDataLst>
              <p:tags r:id="rId2"/>
            </p:custDataLst>
          </p:nvPr>
        </p:nvSpPr>
        <p:spPr>
          <a:xfrm>
            <a:off x="714375" y="1345796"/>
            <a:ext cx="10779853" cy="849527"/>
          </a:xfrm>
        </p:spPr>
        <p:txBody>
          <a:bodyPr>
            <a:normAutofit lnSpcReduction="10000"/>
          </a:bodyPr>
          <a:lstStyle/>
          <a:p>
            <a:pPr marL="0" indent="0">
              <a:buNone/>
            </a:pPr>
            <a:r>
              <a:rPr lang="fr-CA" sz="2400" b="1" dirty="0"/>
              <a:t>Dans les choix de réponses proposés, on note une amélioration de la façon de sélectionner les livres.</a:t>
            </a:r>
          </a:p>
        </p:txBody>
      </p:sp>
      <p:sp>
        <p:nvSpPr>
          <p:cNvPr id="5" name="Rectangle : coins arrondis 4">
            <a:extLst>
              <a:ext uri="{FF2B5EF4-FFF2-40B4-BE49-F238E27FC236}">
                <a16:creationId xmlns:a16="http://schemas.microsoft.com/office/drawing/2014/main" id="{5E8ADB58-358B-2B6B-4059-3A71E6B8D49D}"/>
              </a:ext>
            </a:extLst>
          </p:cNvPr>
          <p:cNvSpPr/>
          <p:nvPr>
            <p:custDataLst>
              <p:tags r:id="rId3"/>
            </p:custDataLst>
          </p:nvPr>
        </p:nvSpPr>
        <p:spPr>
          <a:xfrm>
            <a:off x="613138" y="2349882"/>
            <a:ext cx="9934575" cy="3921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Avant la recherche, la sélection des livres tenait peu compte du développement global de l’enfant sur le plan cognitif, physique et social (20%) et langagier (40%). </a:t>
            </a:r>
          </a:p>
          <a:p>
            <a:pPr marL="0" indent="0">
              <a:buNone/>
            </a:pPr>
            <a:r>
              <a:rPr lang="fr-CA" sz="2400" b="1" dirty="0"/>
              <a:t>Maintenant, dans la sélection, le développement global est pris en compte à 100%. </a:t>
            </a:r>
          </a:p>
          <a:p>
            <a:pPr marL="0" indent="0">
              <a:buNone/>
            </a:pPr>
            <a:endParaRPr lang="fr-CA" sz="2400" b="1" dirty="0"/>
          </a:p>
          <a:p>
            <a:pPr marL="0" indent="0">
              <a:buNone/>
            </a:pPr>
            <a:r>
              <a:rPr lang="fr-CA" sz="2400" b="1" dirty="0"/>
              <a:t>Le 20% d’écart entre les trois premiers domaines et le domaine langagier peut être expliqué par le fait que le livre était davantage associé au développement langagier. </a:t>
            </a:r>
          </a:p>
        </p:txBody>
      </p:sp>
    </p:spTree>
    <p:extLst>
      <p:ext uri="{BB962C8B-B14F-4D97-AF65-F5344CB8AC3E}">
        <p14:creationId xmlns:p14="http://schemas.microsoft.com/office/powerpoint/2010/main" val="2592612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BBD46-80A3-3E2D-5A45-F6097A231980}"/>
              </a:ext>
            </a:extLst>
          </p:cNvPr>
          <p:cNvSpPr>
            <a:spLocks noGrp="1"/>
          </p:cNvSpPr>
          <p:nvPr>
            <p:ph type="title"/>
            <p:custDataLst>
              <p:tags r:id="rId1"/>
            </p:custDataLst>
          </p:nvPr>
        </p:nvSpPr>
        <p:spPr>
          <a:xfrm>
            <a:off x="419833" y="239805"/>
            <a:ext cx="10515600" cy="662785"/>
          </a:xfrm>
        </p:spPr>
        <p:txBody>
          <a:bodyPr>
            <a:normAutofit/>
          </a:bodyPr>
          <a:lstStyle/>
          <a:p>
            <a:r>
              <a:rPr lang="fr-CA" sz="3200" b="1" dirty="0"/>
              <a:t>la sélection du choix des livres </a:t>
            </a:r>
          </a:p>
        </p:txBody>
      </p:sp>
      <p:sp>
        <p:nvSpPr>
          <p:cNvPr id="4" name="Rectangle : coins arrondis 3">
            <a:extLst>
              <a:ext uri="{FF2B5EF4-FFF2-40B4-BE49-F238E27FC236}">
                <a16:creationId xmlns:a16="http://schemas.microsoft.com/office/drawing/2014/main" id="{16071ED6-1D11-7A82-523E-46918FF16601}"/>
              </a:ext>
            </a:extLst>
          </p:cNvPr>
          <p:cNvSpPr/>
          <p:nvPr>
            <p:custDataLst>
              <p:tags r:id="rId2"/>
            </p:custDataLst>
          </p:nvPr>
        </p:nvSpPr>
        <p:spPr>
          <a:xfrm>
            <a:off x="8591550" y="1395412"/>
            <a:ext cx="3181349" cy="4067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400" b="1" dirty="0"/>
              <a:t>Après la formation continue, on note que les participantes ont pris en compte le développement global dans les titres sélectionnés. </a:t>
            </a:r>
          </a:p>
        </p:txBody>
      </p:sp>
      <p:sp>
        <p:nvSpPr>
          <p:cNvPr id="5" name="Rectangle : coins arrondis 4">
            <a:extLst>
              <a:ext uri="{FF2B5EF4-FFF2-40B4-BE49-F238E27FC236}">
                <a16:creationId xmlns:a16="http://schemas.microsoft.com/office/drawing/2014/main" id="{6DC6508F-6FEA-1879-A13E-53E6838C7B9F}"/>
              </a:ext>
            </a:extLst>
          </p:cNvPr>
          <p:cNvSpPr/>
          <p:nvPr>
            <p:custDataLst>
              <p:tags r:id="rId3"/>
            </p:custDataLst>
          </p:nvPr>
        </p:nvSpPr>
        <p:spPr>
          <a:xfrm>
            <a:off x="200026" y="1395412"/>
            <a:ext cx="3276600" cy="41433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400" b="1" dirty="0"/>
              <a:t>Avant la recherche, on ne tenait pas compte des choix des enfants dans la sélection des livres alors que maintenant 60% des participantes s’en inspirent. </a:t>
            </a:r>
          </a:p>
        </p:txBody>
      </p:sp>
      <p:sp>
        <p:nvSpPr>
          <p:cNvPr id="6" name="Rectangle : coins arrondis 5">
            <a:extLst>
              <a:ext uri="{FF2B5EF4-FFF2-40B4-BE49-F238E27FC236}">
                <a16:creationId xmlns:a16="http://schemas.microsoft.com/office/drawing/2014/main" id="{3817CFFD-CCCD-5896-2BD2-2FFFAE00B7C6}"/>
              </a:ext>
            </a:extLst>
          </p:cNvPr>
          <p:cNvSpPr/>
          <p:nvPr>
            <p:custDataLst>
              <p:tags r:id="rId4"/>
            </p:custDataLst>
          </p:nvPr>
        </p:nvSpPr>
        <p:spPr>
          <a:xfrm>
            <a:off x="3914775" y="1995486"/>
            <a:ext cx="4362450" cy="31623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Quoique l’intérêt des enfants était déjà présent dans leur sélection (80%), il l’est encore plus après la recherche (100%). </a:t>
            </a:r>
          </a:p>
        </p:txBody>
      </p:sp>
    </p:spTree>
    <p:extLst>
      <p:ext uri="{BB962C8B-B14F-4D97-AF65-F5344CB8AC3E}">
        <p14:creationId xmlns:p14="http://schemas.microsoft.com/office/powerpoint/2010/main" val="3706414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942B4-B333-C0A1-7473-FCFB418051E3}"/>
              </a:ext>
            </a:extLst>
          </p:cNvPr>
          <p:cNvSpPr>
            <a:spLocks noGrp="1"/>
          </p:cNvSpPr>
          <p:nvPr>
            <p:ph type="title"/>
            <p:custDataLst>
              <p:tags r:id="rId1"/>
            </p:custDataLst>
          </p:nvPr>
        </p:nvSpPr>
        <p:spPr>
          <a:xfrm>
            <a:off x="527957" y="190192"/>
            <a:ext cx="11259597" cy="884981"/>
          </a:xfrm>
        </p:spPr>
        <p:txBody>
          <a:bodyPr>
            <a:normAutofit/>
          </a:bodyPr>
          <a:lstStyle/>
          <a:p>
            <a:r>
              <a:rPr lang="fr-CA" sz="3600" b="1" dirty="0"/>
              <a:t>le choix des livres et l’intérêt des enfants</a:t>
            </a:r>
          </a:p>
        </p:txBody>
      </p:sp>
      <p:sp>
        <p:nvSpPr>
          <p:cNvPr id="4" name="Rectangle 3">
            <a:extLst>
              <a:ext uri="{FF2B5EF4-FFF2-40B4-BE49-F238E27FC236}">
                <a16:creationId xmlns:a16="http://schemas.microsoft.com/office/drawing/2014/main" id="{A40880B6-143F-664B-2B90-364C029C9EAF}"/>
              </a:ext>
            </a:extLst>
          </p:cNvPr>
          <p:cNvSpPr/>
          <p:nvPr>
            <p:custDataLst>
              <p:tags r:id="rId2"/>
            </p:custDataLst>
          </p:nvPr>
        </p:nvSpPr>
        <p:spPr>
          <a:xfrm>
            <a:off x="647700" y="1524000"/>
            <a:ext cx="2257425" cy="31718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sz="2000" b="1" dirty="0"/>
              <a:t>Deux participantes (40%) ont constaté que l’abécédaire suscitait un plus grand intérêt de la part des enfants qui s’intéressent à l’écriture et aux mots. </a:t>
            </a:r>
          </a:p>
        </p:txBody>
      </p:sp>
      <p:sp>
        <p:nvSpPr>
          <p:cNvPr id="5" name="Rectangle 4">
            <a:extLst>
              <a:ext uri="{FF2B5EF4-FFF2-40B4-BE49-F238E27FC236}">
                <a16:creationId xmlns:a16="http://schemas.microsoft.com/office/drawing/2014/main" id="{27ECD429-39D1-FF3E-A877-AB6A54205BA2}"/>
              </a:ext>
            </a:extLst>
          </p:cNvPr>
          <p:cNvSpPr/>
          <p:nvPr>
            <p:custDataLst>
              <p:tags r:id="rId3"/>
            </p:custDataLst>
          </p:nvPr>
        </p:nvSpPr>
        <p:spPr>
          <a:xfrm>
            <a:off x="3414712" y="1524000"/>
            <a:ext cx="2362200" cy="25527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CA" sz="2000" b="1" dirty="0"/>
              <a:t>Deux participantes (40%) ont expérimenté l’accessibilité à des revues et la majorité des enfants de leur groupe ont aimé ce type de livre. </a:t>
            </a:r>
          </a:p>
        </p:txBody>
      </p:sp>
      <p:sp>
        <p:nvSpPr>
          <p:cNvPr id="6" name="Rectangle 5">
            <a:extLst>
              <a:ext uri="{FF2B5EF4-FFF2-40B4-BE49-F238E27FC236}">
                <a16:creationId xmlns:a16="http://schemas.microsoft.com/office/drawing/2014/main" id="{97C066B8-612A-88CE-210A-E78340A38A24}"/>
              </a:ext>
            </a:extLst>
          </p:cNvPr>
          <p:cNvSpPr/>
          <p:nvPr>
            <p:custDataLst>
              <p:tags r:id="rId4"/>
            </p:custDataLst>
          </p:nvPr>
        </p:nvSpPr>
        <p:spPr>
          <a:xfrm>
            <a:off x="6286500" y="1524000"/>
            <a:ext cx="2362200" cy="24098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CA" sz="2000" b="1" dirty="0"/>
              <a:t>Les cinq participantes(100%) affirment que le livre animé est le type de livre coup de cœur des enfants de leur groupe. </a:t>
            </a:r>
          </a:p>
        </p:txBody>
      </p:sp>
      <p:sp>
        <p:nvSpPr>
          <p:cNvPr id="7" name="Rectangle 6">
            <a:extLst>
              <a:ext uri="{FF2B5EF4-FFF2-40B4-BE49-F238E27FC236}">
                <a16:creationId xmlns:a16="http://schemas.microsoft.com/office/drawing/2014/main" id="{0117B033-2F82-B149-9C47-A9BB12964F21}"/>
              </a:ext>
            </a:extLst>
          </p:cNvPr>
          <p:cNvSpPr/>
          <p:nvPr>
            <p:custDataLst>
              <p:tags r:id="rId5"/>
            </p:custDataLst>
          </p:nvPr>
        </p:nvSpPr>
        <p:spPr>
          <a:xfrm>
            <a:off x="8924925" y="1524000"/>
            <a:ext cx="2847975" cy="40100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CA" sz="2000" b="1" dirty="0"/>
              <a:t>Deux participantes (40%) ont observé que depuis qu’elle offre le choix du livre qui sera lu avant la sieste à « l’ami du jour », un enfant, qui ne montrait aucun intérêt, a maintenant un plus grand intérêt et pour venir choisir le livre et pour participer à l’histoire. </a:t>
            </a:r>
          </a:p>
        </p:txBody>
      </p:sp>
    </p:spTree>
    <p:extLst>
      <p:ext uri="{BB962C8B-B14F-4D97-AF65-F5344CB8AC3E}">
        <p14:creationId xmlns:p14="http://schemas.microsoft.com/office/powerpoint/2010/main" val="1323222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B8D2F-835C-684C-8096-5C9741C33E81}"/>
              </a:ext>
            </a:extLst>
          </p:cNvPr>
          <p:cNvSpPr>
            <a:spLocks noGrp="1"/>
          </p:cNvSpPr>
          <p:nvPr>
            <p:ph type="title"/>
            <p:custDataLst>
              <p:tags r:id="rId1"/>
            </p:custDataLst>
          </p:nvPr>
        </p:nvSpPr>
        <p:spPr>
          <a:xfrm>
            <a:off x="235279" y="234524"/>
            <a:ext cx="3636915" cy="1207352"/>
          </a:xfrm>
        </p:spPr>
        <p:txBody>
          <a:bodyPr anchor="b">
            <a:normAutofit/>
          </a:bodyPr>
          <a:lstStyle/>
          <a:p>
            <a:r>
              <a:rPr lang="fr-CA" sz="3400" dirty="0"/>
              <a:t>Statistiques descriptives</a:t>
            </a:r>
          </a:p>
        </p:txBody>
      </p:sp>
      <p:sp>
        <p:nvSpPr>
          <p:cNvPr id="3" name="Espace réservé du contenu 2">
            <a:extLst>
              <a:ext uri="{FF2B5EF4-FFF2-40B4-BE49-F238E27FC236}">
                <a16:creationId xmlns:a16="http://schemas.microsoft.com/office/drawing/2014/main" id="{BCA457C6-B50D-1414-54CE-306068A6776C}"/>
              </a:ext>
            </a:extLst>
          </p:cNvPr>
          <p:cNvSpPr>
            <a:spLocks noGrp="1"/>
          </p:cNvSpPr>
          <p:nvPr>
            <p:ph idx="1"/>
            <p:custDataLst>
              <p:tags r:id="rId2"/>
            </p:custDataLst>
          </p:nvPr>
        </p:nvSpPr>
        <p:spPr>
          <a:xfrm>
            <a:off x="157508" y="1580555"/>
            <a:ext cx="4346398" cy="1658269"/>
          </a:xfrm>
        </p:spPr>
        <p:txBody>
          <a:bodyPr anchor="t">
            <a:normAutofit/>
          </a:bodyPr>
          <a:lstStyle/>
          <a:p>
            <a:pPr marL="0" indent="0">
              <a:buNone/>
            </a:pPr>
            <a:endParaRPr lang="fr-CA" sz="2800" b="1" dirty="0"/>
          </a:p>
          <a:p>
            <a:pPr marL="0" indent="0">
              <a:buNone/>
            </a:pPr>
            <a:r>
              <a:rPr lang="fr-CA" sz="2800" b="1" dirty="0"/>
              <a:t>Diversification des pratiques</a:t>
            </a:r>
          </a:p>
          <a:p>
            <a:pPr marL="0" indent="0">
              <a:buNone/>
            </a:pPr>
            <a:endParaRPr lang="fr-CA" dirty="0"/>
          </a:p>
        </p:txBody>
      </p:sp>
      <p:graphicFrame>
        <p:nvGraphicFramePr>
          <p:cNvPr id="4" name="Graphique 3">
            <a:extLst>
              <a:ext uri="{FF2B5EF4-FFF2-40B4-BE49-F238E27FC236}">
                <a16:creationId xmlns:a16="http://schemas.microsoft.com/office/drawing/2014/main" id="{6CF93356-AA89-423B-FEB3-5D52C05C2CEB}"/>
              </a:ext>
            </a:extLst>
          </p:cNvPr>
          <p:cNvGraphicFramePr>
            <a:graphicFrameLocks/>
          </p:cNvGraphicFramePr>
          <p:nvPr>
            <p:custDataLst>
              <p:tags r:id="rId3"/>
            </p:custDataLst>
          </p:nvPr>
        </p:nvGraphicFramePr>
        <p:xfrm>
          <a:off x="5359944" y="234523"/>
          <a:ext cx="6507799" cy="6477561"/>
        </p:xfrm>
        <a:graphic>
          <a:graphicData uri="http://schemas.openxmlformats.org/drawingml/2006/chart">
            <c:chart xmlns:c="http://schemas.openxmlformats.org/drawingml/2006/chart" xmlns:r="http://schemas.openxmlformats.org/officeDocument/2006/relationships" r:id="rId6"/>
          </a:graphicData>
        </a:graphic>
      </p:graphicFrame>
      <p:sp>
        <p:nvSpPr>
          <p:cNvPr id="5" name="ZoneTexte 4">
            <a:extLst>
              <a:ext uri="{FF2B5EF4-FFF2-40B4-BE49-F238E27FC236}">
                <a16:creationId xmlns:a16="http://schemas.microsoft.com/office/drawing/2014/main" id="{11F2209E-6427-B742-C428-2A64E5074DDC}"/>
              </a:ext>
            </a:extLst>
          </p:cNvPr>
          <p:cNvSpPr txBox="1"/>
          <p:nvPr>
            <p:custDataLst>
              <p:tags r:id="rId4"/>
            </p:custDataLst>
          </p:nvPr>
        </p:nvSpPr>
        <p:spPr>
          <a:xfrm>
            <a:off x="235279" y="2715604"/>
            <a:ext cx="2276585" cy="523220"/>
          </a:xfrm>
          <a:prstGeom prst="rect">
            <a:avLst/>
          </a:prstGeom>
          <a:noFill/>
        </p:spPr>
        <p:txBody>
          <a:bodyPr wrap="none" rtlCol="0">
            <a:spAutoFit/>
          </a:bodyPr>
          <a:lstStyle/>
          <a:p>
            <a:pPr marL="285750" indent="-285750">
              <a:buFont typeface="Wingdings" panose="05000000000000000000" pitchFamily="2" charset="2"/>
              <a:buChar char="Ø"/>
            </a:pPr>
            <a:r>
              <a:rPr lang="fr-CA" sz="2800" b="1" dirty="0"/>
              <a:t> La sélection</a:t>
            </a:r>
          </a:p>
        </p:txBody>
      </p:sp>
    </p:spTree>
    <p:extLst>
      <p:ext uri="{BB962C8B-B14F-4D97-AF65-F5344CB8AC3E}">
        <p14:creationId xmlns:p14="http://schemas.microsoft.com/office/powerpoint/2010/main" val="2321968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7D9E4-33B9-C0AA-FA7A-20E440F8B748}"/>
              </a:ext>
            </a:extLst>
          </p:cNvPr>
          <p:cNvSpPr>
            <a:spLocks noGrp="1"/>
          </p:cNvSpPr>
          <p:nvPr>
            <p:ph type="title"/>
            <p:custDataLst>
              <p:tags r:id="rId1"/>
            </p:custDataLst>
          </p:nvPr>
        </p:nvSpPr>
        <p:spPr>
          <a:xfrm>
            <a:off x="332617" y="137420"/>
            <a:ext cx="11526765" cy="1116811"/>
          </a:xfrm>
        </p:spPr>
        <p:txBody>
          <a:bodyPr>
            <a:normAutofit/>
          </a:bodyPr>
          <a:lstStyle/>
          <a:p>
            <a:r>
              <a:rPr lang="fr-CA" sz="3600" b="1" dirty="0"/>
              <a:t>la présentation de livres qui représentent la diversité</a:t>
            </a:r>
          </a:p>
        </p:txBody>
      </p:sp>
      <p:sp>
        <p:nvSpPr>
          <p:cNvPr id="5" name="Rectangle : coins arrondis 4">
            <a:extLst>
              <a:ext uri="{FF2B5EF4-FFF2-40B4-BE49-F238E27FC236}">
                <a16:creationId xmlns:a16="http://schemas.microsoft.com/office/drawing/2014/main" id="{60274360-1620-E2E9-22AC-86D64BF9677D}"/>
              </a:ext>
            </a:extLst>
          </p:cNvPr>
          <p:cNvSpPr/>
          <p:nvPr>
            <p:custDataLst>
              <p:tags r:id="rId2"/>
            </p:custDataLst>
          </p:nvPr>
        </p:nvSpPr>
        <p:spPr>
          <a:xfrm>
            <a:off x="551354" y="1506478"/>
            <a:ext cx="6775364" cy="16406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Dans tous les cas, il y a eu une hausse de la sélection de livres présentant la diversité: la culturelle étant celle la plus utilisée dans tous les groupes depuis la recherche. La diversité corporelle est celle qui a vu son utilisation augmenter de façon significative (80%). </a:t>
            </a:r>
          </a:p>
        </p:txBody>
      </p:sp>
      <p:sp>
        <p:nvSpPr>
          <p:cNvPr id="6" name="Rectangle : coins arrondis 5">
            <a:extLst>
              <a:ext uri="{FF2B5EF4-FFF2-40B4-BE49-F238E27FC236}">
                <a16:creationId xmlns:a16="http://schemas.microsoft.com/office/drawing/2014/main" id="{D54B679F-B5E0-28DF-1A58-6D69F8978787}"/>
              </a:ext>
            </a:extLst>
          </p:cNvPr>
          <p:cNvSpPr/>
          <p:nvPr>
            <p:custDataLst>
              <p:tags r:id="rId3"/>
            </p:custDataLst>
          </p:nvPr>
        </p:nvSpPr>
        <p:spPr>
          <a:xfrm>
            <a:off x="7507166" y="1123290"/>
            <a:ext cx="3559788" cy="20238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000" b="1" dirty="0"/>
              <a:t>On pourrait expliquer le statu quo sur le plan des handicaps par la difficulté à trouver des livres qui les mettent de l’avant sans que ce soit le sujet central. </a:t>
            </a:r>
            <a:endParaRPr lang="fr-CA" sz="2000" dirty="0"/>
          </a:p>
        </p:txBody>
      </p:sp>
      <p:sp>
        <p:nvSpPr>
          <p:cNvPr id="3" name="Rectangle 2">
            <a:extLst>
              <a:ext uri="{FF2B5EF4-FFF2-40B4-BE49-F238E27FC236}">
                <a16:creationId xmlns:a16="http://schemas.microsoft.com/office/drawing/2014/main" id="{9FC263BC-9606-9153-0EE1-3C7E0A9E322D}"/>
              </a:ext>
            </a:extLst>
          </p:cNvPr>
          <p:cNvSpPr/>
          <p:nvPr>
            <p:custDataLst>
              <p:tags r:id="rId4"/>
            </p:custDataLst>
          </p:nvPr>
        </p:nvSpPr>
        <p:spPr>
          <a:xfrm>
            <a:off x="4089679" y="3241708"/>
            <a:ext cx="7347760" cy="361629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dirty="0">
              <a:solidFill>
                <a:schemeClr val="tx1"/>
              </a:solidFill>
            </a:endParaRPr>
          </a:p>
          <a:p>
            <a:pPr algn="ctr"/>
            <a:r>
              <a:rPr lang="fr-CA" sz="2400" b="1" u="sng" dirty="0">
                <a:solidFill>
                  <a:schemeClr val="tx1"/>
                </a:solidFill>
              </a:rPr>
              <a:t>Comme vue lors de la troisième formation:</a:t>
            </a:r>
          </a:p>
          <a:p>
            <a:pPr algn="ctr"/>
            <a:r>
              <a:rPr lang="fr-CA" sz="1800" b="1" kern="100" dirty="0">
                <a:solidFill>
                  <a:schemeClr val="tx1"/>
                </a:solidFill>
                <a:effectLst/>
                <a:latin typeface="Baskerville Old Face" panose="02020602080505020303" pitchFamily="18" charset="0"/>
                <a:ea typeface="Calibri" panose="020F0502020204030204" pitchFamily="34" charset="0"/>
                <a:cs typeface="Arial" panose="020B0604020202020204" pitchFamily="34" charset="0"/>
              </a:rPr>
              <a:t>« Les enfants développent un attachement très particulier à la figure de l’animal, qu’il soit réel ou fantasmé. Il est courant d’évoquer la facilitation du processus d’identification concernant l’utilisation des héros animaux dans les livres pour enfants. Les psychanalystes ont ainsi montré combien l’animal est un objet de protection et d’identification qui permet d’exprimer des pulsions archaïques […] C’est indéniablement un processus de mise à distance qui est également à l’œuvre. Qu’il s’agisse d’aborder des thèmes réputés « difficiles » comme la mort, surtout lorsqu’elle est envisagée sans détour symbolique, l’animal ménage un filtre sans lequel l’histoire serait trop crue et risquerait de heurter la sensibilité. » (Van Der Linden, 2007). P.50. </a:t>
            </a:r>
            <a:endParaRPr lang="fr-CA" b="1" dirty="0">
              <a:solidFill>
                <a:schemeClr val="tx1"/>
              </a:solidFill>
            </a:endParaRPr>
          </a:p>
          <a:p>
            <a:pPr algn="ctr"/>
            <a:r>
              <a:rPr lang="fr-CA" b="1" dirty="0">
                <a:solidFill>
                  <a:schemeClr val="tx1"/>
                </a:solidFill>
              </a:rPr>
              <a:t> </a:t>
            </a:r>
          </a:p>
        </p:txBody>
      </p:sp>
      <p:sp>
        <p:nvSpPr>
          <p:cNvPr id="7" name="Rectangle : coins arrondis 6">
            <a:extLst>
              <a:ext uri="{FF2B5EF4-FFF2-40B4-BE49-F238E27FC236}">
                <a16:creationId xmlns:a16="http://schemas.microsoft.com/office/drawing/2014/main" id="{A8295D1A-5902-204C-FB2B-94ABEB6F4D6F}"/>
              </a:ext>
            </a:extLst>
          </p:cNvPr>
          <p:cNvSpPr/>
          <p:nvPr>
            <p:custDataLst>
              <p:tags r:id="rId5"/>
            </p:custDataLst>
          </p:nvPr>
        </p:nvSpPr>
        <p:spPr>
          <a:xfrm>
            <a:off x="369908" y="3241708"/>
            <a:ext cx="3900641" cy="1429624"/>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dirty="0">
                <a:solidFill>
                  <a:schemeClr val="tx1"/>
                </a:solidFill>
              </a:rPr>
              <a:t>Les nouvelles connaissances sur l’anthropomorphisme expliquent l’augmentation de la sélection de la diversité des personnages à 60%.</a:t>
            </a:r>
          </a:p>
        </p:txBody>
      </p:sp>
    </p:spTree>
    <p:extLst>
      <p:ext uri="{BB962C8B-B14F-4D97-AF65-F5344CB8AC3E}">
        <p14:creationId xmlns:p14="http://schemas.microsoft.com/office/powerpoint/2010/main" val="401136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4E7ED8-77F4-FC7B-0E74-F91217845ECF}"/>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fontScale="90000"/>
          </a:bodyPr>
          <a:lstStyle/>
          <a:p>
            <a:pPr algn="ctr"/>
            <a:r>
              <a:rPr lang="en-US" dirty="0"/>
              <a:t>La presentation du livre par le personnel </a:t>
            </a:r>
            <a:r>
              <a:rPr lang="en-US" dirty="0" err="1"/>
              <a:t>éducateur</a:t>
            </a:r>
            <a:endParaRPr lang="en-US" dirty="0"/>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E1A3ACAD-7BCD-A7D9-8727-C6CD89E91238}"/>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788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F9032-0473-3F61-4B5D-16EAEF7150B6}"/>
              </a:ext>
            </a:extLst>
          </p:cNvPr>
          <p:cNvSpPr>
            <a:spLocks noGrp="1"/>
          </p:cNvSpPr>
          <p:nvPr>
            <p:ph type="title"/>
            <p:custDataLst>
              <p:tags r:id="rId1"/>
            </p:custDataLst>
          </p:nvPr>
        </p:nvSpPr>
        <p:spPr>
          <a:xfrm>
            <a:off x="461433" y="319486"/>
            <a:ext cx="10998200" cy="616024"/>
          </a:xfrm>
        </p:spPr>
        <p:txBody>
          <a:bodyPr>
            <a:normAutofit/>
          </a:bodyPr>
          <a:lstStyle/>
          <a:p>
            <a:r>
              <a:rPr lang="fr-CA" sz="2800" b="1" dirty="0"/>
              <a:t>Les impacts de la présentation du livre par l’adulte</a:t>
            </a:r>
          </a:p>
        </p:txBody>
      </p:sp>
      <p:sp>
        <p:nvSpPr>
          <p:cNvPr id="3" name="Espace réservé du contenu 2">
            <a:extLst>
              <a:ext uri="{FF2B5EF4-FFF2-40B4-BE49-F238E27FC236}">
                <a16:creationId xmlns:a16="http://schemas.microsoft.com/office/drawing/2014/main" id="{BC84B1AA-2833-C8A4-1DAE-85B6ACC1E290}"/>
              </a:ext>
            </a:extLst>
          </p:cNvPr>
          <p:cNvSpPr>
            <a:spLocks noGrp="1"/>
          </p:cNvSpPr>
          <p:nvPr>
            <p:ph idx="1"/>
            <p:custDataLst>
              <p:tags r:id="rId2"/>
            </p:custDataLst>
          </p:nvPr>
        </p:nvSpPr>
        <p:spPr>
          <a:xfrm>
            <a:off x="321733" y="1409398"/>
            <a:ext cx="5638800" cy="1799330"/>
          </a:xfrm>
        </p:spPr>
        <p:txBody>
          <a:bodyPr>
            <a:normAutofit/>
          </a:bodyPr>
          <a:lstStyle/>
          <a:p>
            <a:pPr marL="0" indent="0">
              <a:buNone/>
            </a:pPr>
            <a:r>
              <a:rPr lang="fr-CA" sz="2400" b="1" dirty="0"/>
              <a:t>Toutes les participantes (100%) nomment que lorsqu’elles prennent le temps de présenter un livre aux enfants avant de le mettre à leur disposition:</a:t>
            </a:r>
          </a:p>
          <a:p>
            <a:pPr marL="0" indent="0">
              <a:buNone/>
            </a:pPr>
            <a:endParaRPr lang="fr-CA" dirty="0"/>
          </a:p>
        </p:txBody>
      </p:sp>
      <p:graphicFrame>
        <p:nvGraphicFramePr>
          <p:cNvPr id="4" name="Tableau 3">
            <a:extLst>
              <a:ext uri="{FF2B5EF4-FFF2-40B4-BE49-F238E27FC236}">
                <a16:creationId xmlns:a16="http://schemas.microsoft.com/office/drawing/2014/main" id="{20205290-6EDF-3E82-92BE-56BFFFEACA6E}"/>
              </a:ext>
            </a:extLst>
          </p:cNvPr>
          <p:cNvGraphicFramePr>
            <a:graphicFrameLocks noGrp="1"/>
          </p:cNvGraphicFramePr>
          <p:nvPr>
            <p:custDataLst>
              <p:tags r:id="rId3"/>
            </p:custDataLst>
            <p:extLst>
              <p:ext uri="{D42A27DB-BD31-4B8C-83A1-F6EECF244321}">
                <p14:modId xmlns:p14="http://schemas.microsoft.com/office/powerpoint/2010/main" val="2968012886"/>
              </p:ext>
            </p:extLst>
          </p:nvPr>
        </p:nvGraphicFramePr>
        <p:xfrm>
          <a:off x="279401" y="3208728"/>
          <a:ext cx="5232400" cy="2194560"/>
        </p:xfrm>
        <a:graphic>
          <a:graphicData uri="http://schemas.openxmlformats.org/drawingml/2006/table">
            <a:tbl>
              <a:tblPr firstRow="1" bandRow="1">
                <a:tableStyleId>{E8B1032C-EA38-4F05-BA0D-38AFFFC7BED3}</a:tableStyleId>
              </a:tblPr>
              <a:tblGrid>
                <a:gridCol w="5232400">
                  <a:extLst>
                    <a:ext uri="{9D8B030D-6E8A-4147-A177-3AD203B41FA5}">
                      <a16:colId xmlns:a16="http://schemas.microsoft.com/office/drawing/2014/main" val="332546009"/>
                    </a:ext>
                  </a:extLst>
                </a:gridCol>
              </a:tblGrid>
              <a:tr h="370840">
                <a:tc>
                  <a:txBody>
                    <a:bodyPr/>
                    <a:lstStyle/>
                    <a:p>
                      <a:r>
                        <a:rPr lang="fr-CA" sz="2000" b="1" dirty="0"/>
                        <a:t>Les enfants démontrent plus d’intérêt pour le livre;</a:t>
                      </a:r>
                    </a:p>
                  </a:txBody>
                  <a:tcPr/>
                </a:tc>
                <a:extLst>
                  <a:ext uri="{0D108BD9-81ED-4DB2-BD59-A6C34878D82A}">
                    <a16:rowId xmlns:a16="http://schemas.microsoft.com/office/drawing/2014/main" val="342232709"/>
                  </a:ext>
                </a:extLst>
              </a:tr>
              <a:tr h="370840">
                <a:tc>
                  <a:txBody>
                    <a:bodyPr/>
                    <a:lstStyle/>
                    <a:p>
                      <a:r>
                        <a:rPr lang="fr-CA" sz="2000" b="1" dirty="0"/>
                        <a:t>Les enfants se le racontent plus entre eux;</a:t>
                      </a:r>
                    </a:p>
                  </a:txBody>
                  <a:tcPr/>
                </a:tc>
                <a:extLst>
                  <a:ext uri="{0D108BD9-81ED-4DB2-BD59-A6C34878D82A}">
                    <a16:rowId xmlns:a16="http://schemas.microsoft.com/office/drawing/2014/main" val="3051889191"/>
                  </a:ext>
                </a:extLst>
              </a:tr>
              <a:tr h="370840">
                <a:tc>
                  <a:txBody>
                    <a:bodyPr/>
                    <a:lstStyle/>
                    <a:p>
                      <a:r>
                        <a:rPr lang="fr-CA" sz="2000" b="1" dirty="0"/>
                        <a:t>Les enfants le redemandent en lecture;</a:t>
                      </a:r>
                    </a:p>
                  </a:txBody>
                  <a:tcPr/>
                </a:tc>
                <a:extLst>
                  <a:ext uri="{0D108BD9-81ED-4DB2-BD59-A6C34878D82A}">
                    <a16:rowId xmlns:a16="http://schemas.microsoft.com/office/drawing/2014/main" val="1881965190"/>
                  </a:ext>
                </a:extLst>
              </a:tr>
              <a:tr h="370840">
                <a:tc>
                  <a:txBody>
                    <a:bodyPr/>
                    <a:lstStyle/>
                    <a:p>
                      <a:r>
                        <a:rPr lang="fr-CA" sz="2000" b="1" dirty="0"/>
                        <a:t>Les enfants prennent plaisir à l’explorer en individuel ou à plusieurs.</a:t>
                      </a:r>
                    </a:p>
                  </a:txBody>
                  <a:tcPr/>
                </a:tc>
                <a:extLst>
                  <a:ext uri="{0D108BD9-81ED-4DB2-BD59-A6C34878D82A}">
                    <a16:rowId xmlns:a16="http://schemas.microsoft.com/office/drawing/2014/main" val="1999245223"/>
                  </a:ext>
                </a:extLst>
              </a:tr>
            </a:tbl>
          </a:graphicData>
        </a:graphic>
      </p:graphicFrame>
      <p:sp>
        <p:nvSpPr>
          <p:cNvPr id="5" name="ZoneTexte 4">
            <a:extLst>
              <a:ext uri="{FF2B5EF4-FFF2-40B4-BE49-F238E27FC236}">
                <a16:creationId xmlns:a16="http://schemas.microsoft.com/office/drawing/2014/main" id="{51DC60BE-63DF-FF13-C626-6BBADC8ACDD9}"/>
              </a:ext>
            </a:extLst>
          </p:cNvPr>
          <p:cNvSpPr txBox="1"/>
          <p:nvPr>
            <p:custDataLst>
              <p:tags r:id="rId4"/>
            </p:custDataLst>
          </p:nvPr>
        </p:nvSpPr>
        <p:spPr>
          <a:xfrm>
            <a:off x="6858000" y="1599049"/>
            <a:ext cx="4419600" cy="830997"/>
          </a:xfrm>
          <a:prstGeom prst="rect">
            <a:avLst/>
          </a:prstGeom>
          <a:noFill/>
        </p:spPr>
        <p:txBody>
          <a:bodyPr wrap="square" rtlCol="0">
            <a:spAutoFit/>
          </a:bodyPr>
          <a:lstStyle/>
          <a:p>
            <a:r>
              <a:rPr lang="fr-CA" sz="2400" b="1" dirty="0"/>
              <a:t>Plusieurs facteurs peuvent expliquer ces comportements:</a:t>
            </a:r>
          </a:p>
        </p:txBody>
      </p:sp>
      <p:graphicFrame>
        <p:nvGraphicFramePr>
          <p:cNvPr id="6" name="Tableau 5">
            <a:extLst>
              <a:ext uri="{FF2B5EF4-FFF2-40B4-BE49-F238E27FC236}">
                <a16:creationId xmlns:a16="http://schemas.microsoft.com/office/drawing/2014/main" id="{91D43771-2AF9-E0A8-446E-8061ADE576B7}"/>
              </a:ext>
            </a:extLst>
          </p:cNvPr>
          <p:cNvGraphicFramePr>
            <a:graphicFrameLocks noGrp="1"/>
          </p:cNvGraphicFramePr>
          <p:nvPr>
            <p:custDataLst>
              <p:tags r:id="rId5"/>
            </p:custDataLst>
            <p:extLst>
              <p:ext uri="{D42A27DB-BD31-4B8C-83A1-F6EECF244321}">
                <p14:modId xmlns:p14="http://schemas.microsoft.com/office/powerpoint/2010/main" val="858590712"/>
              </p:ext>
            </p:extLst>
          </p:nvPr>
        </p:nvGraphicFramePr>
        <p:xfrm>
          <a:off x="6574366" y="2630650"/>
          <a:ext cx="4986867" cy="3596640"/>
        </p:xfrm>
        <a:graphic>
          <a:graphicData uri="http://schemas.openxmlformats.org/drawingml/2006/table">
            <a:tbl>
              <a:tblPr firstRow="1" bandRow="1">
                <a:tableStyleId>{E8B1032C-EA38-4F05-BA0D-38AFFFC7BED3}</a:tableStyleId>
              </a:tblPr>
              <a:tblGrid>
                <a:gridCol w="4986867">
                  <a:extLst>
                    <a:ext uri="{9D8B030D-6E8A-4147-A177-3AD203B41FA5}">
                      <a16:colId xmlns:a16="http://schemas.microsoft.com/office/drawing/2014/main" val="4066616560"/>
                    </a:ext>
                  </a:extLst>
                </a:gridCol>
              </a:tblGrid>
              <a:tr h="0">
                <a:tc>
                  <a:txBody>
                    <a:bodyPr/>
                    <a:lstStyle/>
                    <a:p>
                      <a:r>
                        <a:rPr lang="fr-CA" sz="2000" dirty="0"/>
                        <a:t>Le lien affectif développé entre l’adulte et l’enfant;</a:t>
                      </a:r>
                    </a:p>
                  </a:txBody>
                  <a:tcPr/>
                </a:tc>
                <a:extLst>
                  <a:ext uri="{0D108BD9-81ED-4DB2-BD59-A6C34878D82A}">
                    <a16:rowId xmlns:a16="http://schemas.microsoft.com/office/drawing/2014/main" val="3980568566"/>
                  </a:ext>
                </a:extLst>
              </a:tr>
              <a:tr h="370840">
                <a:tc>
                  <a:txBody>
                    <a:bodyPr/>
                    <a:lstStyle/>
                    <a:p>
                      <a:r>
                        <a:rPr lang="fr-CA" sz="2000" b="1" dirty="0"/>
                        <a:t>Le temps investi par l’adulte pour présenter le livre;</a:t>
                      </a:r>
                    </a:p>
                  </a:txBody>
                  <a:tcPr/>
                </a:tc>
                <a:extLst>
                  <a:ext uri="{0D108BD9-81ED-4DB2-BD59-A6C34878D82A}">
                    <a16:rowId xmlns:a16="http://schemas.microsoft.com/office/drawing/2014/main" val="390834189"/>
                  </a:ext>
                </a:extLst>
              </a:tr>
              <a:tr h="370840">
                <a:tc>
                  <a:txBody>
                    <a:bodyPr/>
                    <a:lstStyle/>
                    <a:p>
                      <a:r>
                        <a:rPr lang="fr-CA" sz="2000" b="1" dirty="0"/>
                        <a:t>L’intérêt transmit par l’adulte ; </a:t>
                      </a:r>
                    </a:p>
                  </a:txBody>
                  <a:tcPr/>
                </a:tc>
                <a:extLst>
                  <a:ext uri="{0D108BD9-81ED-4DB2-BD59-A6C34878D82A}">
                    <a16:rowId xmlns:a16="http://schemas.microsoft.com/office/drawing/2014/main" val="2612005822"/>
                  </a:ext>
                </a:extLst>
              </a:tr>
              <a:tr h="370840">
                <a:tc>
                  <a:txBody>
                    <a:bodyPr/>
                    <a:lstStyle/>
                    <a:p>
                      <a:r>
                        <a:rPr lang="fr-CA" sz="2000" b="1" dirty="0"/>
                        <a:t>Le plaisir d’imiter de l’enfant;</a:t>
                      </a:r>
                    </a:p>
                  </a:txBody>
                  <a:tcPr/>
                </a:tc>
                <a:extLst>
                  <a:ext uri="{0D108BD9-81ED-4DB2-BD59-A6C34878D82A}">
                    <a16:rowId xmlns:a16="http://schemas.microsoft.com/office/drawing/2014/main" val="2988607423"/>
                  </a:ext>
                </a:extLst>
              </a:tr>
              <a:tr h="370840">
                <a:tc>
                  <a:txBody>
                    <a:bodyPr/>
                    <a:lstStyle/>
                    <a:p>
                      <a:r>
                        <a:rPr lang="fr-CA" sz="2000" b="1" dirty="0"/>
                        <a:t>Le modèle de l’adulte qui donne de l’importance au livre;</a:t>
                      </a:r>
                    </a:p>
                  </a:txBody>
                  <a:tcPr/>
                </a:tc>
                <a:extLst>
                  <a:ext uri="{0D108BD9-81ED-4DB2-BD59-A6C34878D82A}">
                    <a16:rowId xmlns:a16="http://schemas.microsoft.com/office/drawing/2014/main" val="474966127"/>
                  </a:ext>
                </a:extLst>
              </a:tr>
              <a:tr h="370840">
                <a:tc>
                  <a:txBody>
                    <a:bodyPr/>
                    <a:lstStyle/>
                    <a:p>
                      <a:r>
                        <a:rPr lang="fr-CA" sz="2000" b="1" dirty="0"/>
                        <a:t>L’adulte « donne vie » au livre de diverses façons.</a:t>
                      </a:r>
                    </a:p>
                  </a:txBody>
                  <a:tcPr/>
                </a:tc>
                <a:extLst>
                  <a:ext uri="{0D108BD9-81ED-4DB2-BD59-A6C34878D82A}">
                    <a16:rowId xmlns:a16="http://schemas.microsoft.com/office/drawing/2014/main" val="1238094051"/>
                  </a:ext>
                </a:extLst>
              </a:tr>
            </a:tbl>
          </a:graphicData>
        </a:graphic>
      </p:graphicFrame>
    </p:spTree>
    <p:extLst>
      <p:ext uri="{BB962C8B-B14F-4D97-AF65-F5344CB8AC3E}">
        <p14:creationId xmlns:p14="http://schemas.microsoft.com/office/powerpoint/2010/main" val="2347933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A86C60-F601-4C9C-A94A-580DCA3A1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91FEE3E-3181-5FD2-E10E-E45B8A9A8907}"/>
              </a:ext>
            </a:extLst>
          </p:cNvPr>
          <p:cNvSpPr>
            <a:spLocks noGrp="1"/>
          </p:cNvSpPr>
          <p:nvPr>
            <p:ph type="title"/>
            <p:custDataLst>
              <p:tags r:id="rId2"/>
            </p:custDataLst>
          </p:nvPr>
        </p:nvSpPr>
        <p:spPr>
          <a:xfrm>
            <a:off x="561016" y="328138"/>
            <a:ext cx="3636915" cy="5334000"/>
          </a:xfrm>
        </p:spPr>
        <p:txBody>
          <a:bodyPr anchor="t">
            <a:normAutofit/>
          </a:bodyPr>
          <a:lstStyle/>
          <a:p>
            <a:r>
              <a:rPr lang="fr-CA" sz="3400" dirty="0"/>
              <a:t>Statistiques descriptives</a:t>
            </a:r>
          </a:p>
        </p:txBody>
      </p:sp>
      <p:cxnSp>
        <p:nvCxnSpPr>
          <p:cNvPr id="12" name="Straight Connector 11">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5039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86F94ED1-E641-75AD-64B8-4B1EDADEAD65}"/>
              </a:ext>
            </a:extLst>
          </p:cNvPr>
          <p:cNvSpPr>
            <a:spLocks noGrp="1"/>
          </p:cNvSpPr>
          <p:nvPr>
            <p:ph idx="1"/>
            <p:custDataLst>
              <p:tags r:id="rId4"/>
            </p:custDataLst>
          </p:nvPr>
        </p:nvSpPr>
        <p:spPr>
          <a:xfrm>
            <a:off x="561016" y="1450846"/>
            <a:ext cx="3636915" cy="4460426"/>
          </a:xfrm>
        </p:spPr>
        <p:txBody>
          <a:bodyPr anchor="t">
            <a:normAutofit/>
          </a:bodyPr>
          <a:lstStyle/>
          <a:p>
            <a:pPr marL="0" indent="0">
              <a:buNone/>
            </a:pPr>
            <a:r>
              <a:rPr lang="fr-CA" sz="2800" b="1" dirty="0"/>
              <a:t>Les comportements nouveaux des enfants</a:t>
            </a:r>
          </a:p>
          <a:p>
            <a:pPr>
              <a:buFont typeface="Wingdings" panose="05000000000000000000" pitchFamily="2" charset="2"/>
              <a:buChar char="Ø"/>
            </a:pPr>
            <a:r>
              <a:rPr lang="fr-CA" sz="2600" b="1" dirty="0"/>
              <a:t>Intérêt des enfants.</a:t>
            </a:r>
          </a:p>
          <a:p>
            <a:pPr marL="0" indent="0">
              <a:buNone/>
            </a:pPr>
            <a:endParaRPr lang="fr-CA" sz="2600" b="1" dirty="0"/>
          </a:p>
          <a:p>
            <a:pPr marL="0" indent="0">
              <a:buNone/>
            </a:pPr>
            <a:r>
              <a:rPr lang="fr-CA" sz="2800" b="1" dirty="0"/>
              <a:t>Diversification des pratiques</a:t>
            </a:r>
          </a:p>
          <a:p>
            <a:pPr>
              <a:buFont typeface="Wingdings" panose="05000000000000000000" pitchFamily="2" charset="2"/>
              <a:buChar char="Ø"/>
            </a:pPr>
            <a:r>
              <a:rPr lang="fr-CA" sz="2800" b="1" dirty="0"/>
              <a:t> </a:t>
            </a:r>
            <a:r>
              <a:rPr lang="fr-CA" sz="2600" b="1" dirty="0"/>
              <a:t>L’exploitation diverse du livre </a:t>
            </a:r>
          </a:p>
        </p:txBody>
      </p:sp>
      <p:graphicFrame>
        <p:nvGraphicFramePr>
          <p:cNvPr id="9" name="Graphique 8">
            <a:extLst>
              <a:ext uri="{FF2B5EF4-FFF2-40B4-BE49-F238E27FC236}">
                <a16:creationId xmlns:a16="http://schemas.microsoft.com/office/drawing/2014/main" id="{BE3A6757-96A3-3FC9-9B4B-3203097860CE}"/>
              </a:ext>
            </a:extLst>
          </p:cNvPr>
          <p:cNvGraphicFramePr>
            <a:graphicFrameLocks/>
          </p:cNvGraphicFramePr>
          <p:nvPr>
            <p:custDataLst>
              <p:tags r:id="rId5"/>
            </p:custDataLst>
            <p:extLst>
              <p:ext uri="{D42A27DB-BD31-4B8C-83A1-F6EECF244321}">
                <p14:modId xmlns:p14="http://schemas.microsoft.com/office/powerpoint/2010/main" val="2502046827"/>
              </p:ext>
            </p:extLst>
          </p:nvPr>
        </p:nvGraphicFramePr>
        <p:xfrm>
          <a:off x="5238989" y="233464"/>
          <a:ext cx="6753225" cy="637161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0053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70BDA-EC97-F9C1-A300-E5FA2A61FEEE}"/>
              </a:ext>
            </a:extLst>
          </p:cNvPr>
          <p:cNvSpPr>
            <a:spLocks noGrp="1"/>
          </p:cNvSpPr>
          <p:nvPr>
            <p:ph type="title"/>
            <p:custDataLst>
              <p:tags r:id="rId1"/>
            </p:custDataLst>
          </p:nvPr>
        </p:nvSpPr>
        <p:spPr>
          <a:xfrm>
            <a:off x="271669" y="99391"/>
            <a:ext cx="10515600" cy="886001"/>
          </a:xfrm>
        </p:spPr>
        <p:txBody>
          <a:bodyPr>
            <a:normAutofit/>
          </a:bodyPr>
          <a:lstStyle/>
          <a:p>
            <a:r>
              <a:rPr lang="fr-CA" sz="4000" b="1" dirty="0"/>
              <a:t>Présentation des chercheures</a:t>
            </a:r>
          </a:p>
        </p:txBody>
      </p:sp>
      <p:sp>
        <p:nvSpPr>
          <p:cNvPr id="3" name="Espace réservé du contenu 2">
            <a:extLst>
              <a:ext uri="{FF2B5EF4-FFF2-40B4-BE49-F238E27FC236}">
                <a16:creationId xmlns:a16="http://schemas.microsoft.com/office/drawing/2014/main" id="{1BCE6088-15FE-20F1-8A0E-44E114306838}"/>
              </a:ext>
            </a:extLst>
          </p:cNvPr>
          <p:cNvSpPr>
            <a:spLocks noGrp="1"/>
          </p:cNvSpPr>
          <p:nvPr>
            <p:ph idx="1"/>
            <p:custDataLst>
              <p:tags r:id="rId2"/>
            </p:custDataLst>
          </p:nvPr>
        </p:nvSpPr>
        <p:spPr>
          <a:xfrm>
            <a:off x="271669" y="1186826"/>
            <a:ext cx="11648661" cy="5465765"/>
          </a:xfrm>
        </p:spPr>
        <p:txBody>
          <a:bodyPr/>
          <a:lstStyle/>
          <a:p>
            <a:pPr marL="0" indent="0">
              <a:buNone/>
            </a:pPr>
            <a:r>
              <a:rPr lang="fr-CA" sz="2400" b="1" dirty="0">
                <a:solidFill>
                  <a:srgbClr val="0070C0"/>
                </a:solidFill>
              </a:rPr>
              <a:t>Chercheure principale</a:t>
            </a:r>
            <a:r>
              <a:rPr lang="fr-CA" b="1" dirty="0"/>
              <a:t>: Sophie Lapointe CEM</a:t>
            </a:r>
          </a:p>
          <a:p>
            <a:pPr marL="0" indent="0">
              <a:buNone/>
            </a:pPr>
            <a:r>
              <a:rPr lang="fr-CA" sz="2400" b="1" dirty="0" err="1">
                <a:solidFill>
                  <a:srgbClr val="0070C0"/>
                </a:solidFill>
              </a:rPr>
              <a:t>Cochercheure</a:t>
            </a:r>
            <a:r>
              <a:rPr lang="fr-CA" b="1" dirty="0"/>
              <a:t>: Sophie Michaud UQTR</a:t>
            </a:r>
          </a:p>
          <a:p>
            <a:pPr marL="0" indent="0">
              <a:buNone/>
            </a:pPr>
            <a:endParaRPr lang="fr-CA" b="1" dirty="0"/>
          </a:p>
          <a:p>
            <a:pPr marL="0" indent="0">
              <a:buNone/>
            </a:pPr>
            <a:r>
              <a:rPr lang="fr-CA" sz="2400" b="1" dirty="0">
                <a:solidFill>
                  <a:srgbClr val="0070C0"/>
                </a:solidFill>
              </a:rPr>
              <a:t>Les participantes-</a:t>
            </a:r>
            <a:r>
              <a:rPr lang="fr-CA" sz="2400" b="1" dirty="0" err="1">
                <a:solidFill>
                  <a:srgbClr val="0070C0"/>
                </a:solidFill>
              </a:rPr>
              <a:t>cochercheures</a:t>
            </a:r>
            <a:r>
              <a:rPr lang="fr-CA" sz="2400" b="1" dirty="0">
                <a:solidFill>
                  <a:srgbClr val="0070C0"/>
                </a:solidFill>
              </a:rPr>
              <a:t>:</a:t>
            </a:r>
          </a:p>
          <a:p>
            <a:pPr marL="0" indent="0">
              <a:buNone/>
            </a:pPr>
            <a:r>
              <a:rPr lang="fr-CA" b="1" dirty="0"/>
              <a:t>Au début de la recherche, le groupe de participantes-</a:t>
            </a:r>
            <a:r>
              <a:rPr lang="fr-CA" b="1" dirty="0" err="1"/>
              <a:t>cochercheures</a:t>
            </a:r>
            <a:r>
              <a:rPr lang="fr-CA" b="1" dirty="0"/>
              <a:t> était composé de six éducatrices en CPE, provenant de villes diverses de la Montérégie. Une d’entre elle a dû quitter le groupe dans les débuts, les données recueillies par cette participante-</a:t>
            </a:r>
            <a:r>
              <a:rPr lang="fr-CA" b="1" dirty="0" err="1"/>
              <a:t>cochercheure</a:t>
            </a:r>
            <a:r>
              <a:rPr lang="fr-CA" b="1" dirty="0"/>
              <a:t> n’ont pas été retenues, étant donné que ces dernières entraient en corrélation avec des données de certaines participantes-</a:t>
            </a:r>
            <a:r>
              <a:rPr lang="fr-CA" b="1" dirty="0" err="1"/>
              <a:t>cochercheures</a:t>
            </a:r>
            <a:r>
              <a:rPr lang="fr-CA" b="1" dirty="0"/>
              <a:t> qui ont pris part à l’ensemble du processus de la recherche. </a:t>
            </a:r>
          </a:p>
          <a:p>
            <a:pPr marL="0" indent="0">
              <a:buNone/>
            </a:pPr>
            <a:r>
              <a:rPr lang="fr-CA" b="1" dirty="0"/>
              <a:t>Les participantes-</a:t>
            </a:r>
            <a:r>
              <a:rPr lang="fr-CA" b="1" dirty="0" err="1"/>
              <a:t>cochercheures</a:t>
            </a:r>
            <a:r>
              <a:rPr lang="fr-CA" b="1" dirty="0"/>
              <a:t>, avaient entre 3 et 27 ans d’expérience auprès des enfants qui fréquentent les services de garde éducatifs à l’enfance. </a:t>
            </a:r>
          </a:p>
        </p:txBody>
      </p:sp>
    </p:spTree>
    <p:extLst>
      <p:ext uri="{BB962C8B-B14F-4D97-AF65-F5344CB8AC3E}">
        <p14:creationId xmlns:p14="http://schemas.microsoft.com/office/powerpoint/2010/main" val="3488219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5F0FB-94F6-C826-3B83-490841A7D687}"/>
              </a:ext>
            </a:extLst>
          </p:cNvPr>
          <p:cNvSpPr>
            <a:spLocks noGrp="1"/>
          </p:cNvSpPr>
          <p:nvPr>
            <p:ph type="title"/>
            <p:custDataLst>
              <p:tags r:id="rId1"/>
            </p:custDataLst>
          </p:nvPr>
        </p:nvSpPr>
        <p:spPr>
          <a:xfrm>
            <a:off x="335560" y="115207"/>
            <a:ext cx="10515600" cy="1116811"/>
          </a:xfrm>
        </p:spPr>
        <p:txBody>
          <a:bodyPr>
            <a:normAutofit/>
          </a:bodyPr>
          <a:lstStyle/>
          <a:p>
            <a:r>
              <a:rPr lang="fr-CA" sz="3200" b="1" dirty="0"/>
              <a:t>Les statistiques reliées à l’utilisation d’un réseau littéraire</a:t>
            </a:r>
          </a:p>
        </p:txBody>
      </p:sp>
      <p:sp>
        <p:nvSpPr>
          <p:cNvPr id="4" name="Rectangle 3">
            <a:extLst>
              <a:ext uri="{FF2B5EF4-FFF2-40B4-BE49-F238E27FC236}">
                <a16:creationId xmlns:a16="http://schemas.microsoft.com/office/drawing/2014/main" id="{A71352FD-C3B7-8A66-880D-C2B3A3799461}"/>
              </a:ext>
            </a:extLst>
          </p:cNvPr>
          <p:cNvSpPr/>
          <p:nvPr>
            <p:custDataLst>
              <p:tags r:id="rId2"/>
            </p:custDataLst>
          </p:nvPr>
        </p:nvSpPr>
        <p:spPr>
          <a:xfrm>
            <a:off x="335560" y="1443037"/>
            <a:ext cx="4217390" cy="509529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dirty="0">
                <a:solidFill>
                  <a:schemeClr val="tx1"/>
                </a:solidFill>
              </a:rPr>
              <a:t>Susciter un intérêt nouveau pour participer pendant l’histoire à 20%.</a:t>
            </a:r>
          </a:p>
          <a:p>
            <a:pPr marL="0" indent="0">
              <a:buNone/>
            </a:pPr>
            <a:r>
              <a:rPr lang="fr-CA" sz="2000" b="1" dirty="0">
                <a:solidFill>
                  <a:schemeClr val="tx1"/>
                </a:solidFill>
              </a:rPr>
              <a:t>Le réseau littéraire ne comprend pas toujours des livres d’histoire qui sont lues par l’adulte, il peut contenir des revues, des documentaires, des imagiers, des chiffriers, etc., bref tous les types de livres. Il est donc possible que les participantes à la recherche n’aient pas pu faire de liens entre la question posée et ce choix de réponse. </a:t>
            </a:r>
          </a:p>
        </p:txBody>
      </p:sp>
      <p:sp>
        <p:nvSpPr>
          <p:cNvPr id="5" name="Rectangle 4">
            <a:extLst>
              <a:ext uri="{FF2B5EF4-FFF2-40B4-BE49-F238E27FC236}">
                <a16:creationId xmlns:a16="http://schemas.microsoft.com/office/drawing/2014/main" id="{8D4DACE2-9853-21A4-1CF2-8DF9A400891F}"/>
              </a:ext>
            </a:extLst>
          </p:cNvPr>
          <p:cNvSpPr/>
          <p:nvPr>
            <p:custDataLst>
              <p:tags r:id="rId3"/>
            </p:custDataLst>
          </p:nvPr>
        </p:nvSpPr>
        <p:spPr>
          <a:xfrm>
            <a:off x="4416136" y="1443037"/>
            <a:ext cx="7581900" cy="30016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Susciter un intérêt nouveau pour participer aux discussions à 60%.</a:t>
            </a:r>
          </a:p>
          <a:p>
            <a:pPr marL="0" indent="0">
              <a:buNone/>
            </a:pPr>
            <a:r>
              <a:rPr lang="fr-CA" sz="2000" b="1" dirty="0"/>
              <a:t>Le réseau littéraire facilite les discussions par l’apprentissage de nouvelles connaissances. Il favorise l’acquisition de savoirs autour d’un thème qu’il peut comparer, voir sous différents angles et approfondir avec ses pairs. La compréhension d’un sujet nourrit les discussions et la pensée critique entre les enfants.  Nous pourrions expliquer le 40% restant en supposant que pour ces deux participantes, les enfants du groupe avaient déjà un intérêt pour la discussion lors de la mise en pratique d’un réseau littéraire. </a:t>
            </a:r>
          </a:p>
        </p:txBody>
      </p:sp>
    </p:spTree>
    <p:extLst>
      <p:ext uri="{BB962C8B-B14F-4D97-AF65-F5344CB8AC3E}">
        <p14:creationId xmlns:p14="http://schemas.microsoft.com/office/powerpoint/2010/main" val="1127300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2B9D7-707C-70F6-88E3-44D22E01669E}"/>
              </a:ext>
            </a:extLst>
          </p:cNvPr>
          <p:cNvSpPr>
            <a:spLocks noGrp="1"/>
          </p:cNvSpPr>
          <p:nvPr>
            <p:ph type="title"/>
            <p:custDataLst>
              <p:tags r:id="rId1"/>
            </p:custDataLst>
          </p:nvPr>
        </p:nvSpPr>
        <p:spPr>
          <a:xfrm>
            <a:off x="677426" y="179183"/>
            <a:ext cx="10515600" cy="1116811"/>
          </a:xfrm>
        </p:spPr>
        <p:txBody>
          <a:bodyPr>
            <a:normAutofit/>
          </a:bodyPr>
          <a:lstStyle/>
          <a:p>
            <a:r>
              <a:rPr lang="fr-CA" sz="3200" b="1" dirty="0"/>
              <a:t>Les statistiques reliées à l’utilisation d’un réseau littéraire</a:t>
            </a:r>
            <a:endParaRPr lang="fr-CA" sz="3200" dirty="0"/>
          </a:p>
        </p:txBody>
      </p:sp>
      <p:sp>
        <p:nvSpPr>
          <p:cNvPr id="4" name="Rectangle 3">
            <a:extLst>
              <a:ext uri="{FF2B5EF4-FFF2-40B4-BE49-F238E27FC236}">
                <a16:creationId xmlns:a16="http://schemas.microsoft.com/office/drawing/2014/main" id="{A999AFD5-678B-2DD0-40F5-81B9A730358A}"/>
              </a:ext>
            </a:extLst>
          </p:cNvPr>
          <p:cNvSpPr/>
          <p:nvPr>
            <p:custDataLst>
              <p:tags r:id="rId2"/>
            </p:custDataLst>
          </p:nvPr>
        </p:nvSpPr>
        <p:spPr>
          <a:xfrm>
            <a:off x="1250081" y="1536122"/>
            <a:ext cx="4105275" cy="46005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Susciter un intérêt nouveau pour l’aménagement à 20%. </a:t>
            </a:r>
          </a:p>
          <a:p>
            <a:pPr marL="0" indent="0">
              <a:buNone/>
            </a:pPr>
            <a:r>
              <a:rPr lang="fr-CA" sz="2400" dirty="0"/>
              <a:t>Pour la plupart des participantes, puisqu’elles avaient déjà revu leur aménagement, il est possible que le réseau littéraire n’ait pas susciter un plus grand intérêt. Donc, le réseau littéraire n’a pas d’impact sur l’intérêt des enfants</a:t>
            </a:r>
            <a:r>
              <a:rPr lang="fr-CA" sz="1800" dirty="0"/>
              <a:t>. </a:t>
            </a:r>
            <a:endParaRPr lang="fr-CA" dirty="0"/>
          </a:p>
        </p:txBody>
      </p:sp>
      <p:sp>
        <p:nvSpPr>
          <p:cNvPr id="5" name="Rectangle 4">
            <a:extLst>
              <a:ext uri="{FF2B5EF4-FFF2-40B4-BE49-F238E27FC236}">
                <a16:creationId xmlns:a16="http://schemas.microsoft.com/office/drawing/2014/main" id="{C061130B-263F-869D-03EC-E0B605B28736}"/>
              </a:ext>
            </a:extLst>
          </p:cNvPr>
          <p:cNvSpPr/>
          <p:nvPr>
            <p:custDataLst>
              <p:tags r:id="rId3"/>
            </p:custDataLst>
          </p:nvPr>
        </p:nvSpPr>
        <p:spPr>
          <a:xfrm>
            <a:off x="6563876" y="1957387"/>
            <a:ext cx="4629150" cy="29432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400" b="1" dirty="0"/>
              <a:t>Favoriser l’intérêt autour de la lecture à 80%.</a:t>
            </a:r>
          </a:p>
          <a:p>
            <a:pPr marL="0" indent="0">
              <a:buNone/>
            </a:pPr>
            <a:r>
              <a:rPr lang="fr-CA" sz="2400" dirty="0"/>
              <a:t>La répétition du thème peut répondre à un besoin de sécurité, de confort, de même qu’augmenter l’intérêt d’un enfant ou de plusieurs enfants pour un sujet particulier. </a:t>
            </a:r>
          </a:p>
        </p:txBody>
      </p:sp>
    </p:spTree>
    <p:extLst>
      <p:ext uri="{BB962C8B-B14F-4D97-AF65-F5344CB8AC3E}">
        <p14:creationId xmlns:p14="http://schemas.microsoft.com/office/powerpoint/2010/main" val="990681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D0C0C4F-88EF-7CAF-6FA4-9EB747F0EAC4}"/>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a:bodyPr>
          <a:lstStyle/>
          <a:p>
            <a:pPr algn="ctr"/>
            <a:r>
              <a:rPr lang="en-US" dirty="0"/>
              <a:t>Le </a:t>
            </a:r>
            <a:r>
              <a:rPr lang="en-US" dirty="0" err="1"/>
              <a:t>réinvestissement</a:t>
            </a:r>
            <a:r>
              <a:rPr lang="en-US" dirty="0"/>
              <a:t> du livre</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CE39D7F4-F111-2195-50BF-CD7C7858E4F1}"/>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59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0C1F5-FF7D-419F-C6A2-3004C83EC323}"/>
              </a:ext>
            </a:extLst>
          </p:cNvPr>
          <p:cNvSpPr>
            <a:spLocks noGrp="1"/>
          </p:cNvSpPr>
          <p:nvPr>
            <p:ph type="title"/>
            <p:custDataLst>
              <p:tags r:id="rId1"/>
            </p:custDataLst>
          </p:nvPr>
        </p:nvSpPr>
        <p:spPr>
          <a:xfrm>
            <a:off x="385624" y="301145"/>
            <a:ext cx="3636915" cy="1168442"/>
          </a:xfrm>
        </p:spPr>
        <p:txBody>
          <a:bodyPr anchor="b">
            <a:normAutofit/>
          </a:bodyPr>
          <a:lstStyle/>
          <a:p>
            <a:r>
              <a:rPr lang="fr-CA" sz="3400" dirty="0"/>
              <a:t>Statistiques descriptives</a:t>
            </a:r>
          </a:p>
        </p:txBody>
      </p:sp>
      <p:sp>
        <p:nvSpPr>
          <p:cNvPr id="3" name="Espace réservé du contenu 2">
            <a:extLst>
              <a:ext uri="{FF2B5EF4-FFF2-40B4-BE49-F238E27FC236}">
                <a16:creationId xmlns:a16="http://schemas.microsoft.com/office/drawing/2014/main" id="{BBF91EC4-7477-055E-9EB1-B76F21D5B6C2}"/>
              </a:ext>
            </a:extLst>
          </p:cNvPr>
          <p:cNvSpPr>
            <a:spLocks noGrp="1"/>
          </p:cNvSpPr>
          <p:nvPr>
            <p:ph idx="1"/>
            <p:custDataLst>
              <p:tags r:id="rId2"/>
            </p:custDataLst>
          </p:nvPr>
        </p:nvSpPr>
        <p:spPr>
          <a:xfrm>
            <a:off x="262918" y="1632467"/>
            <a:ext cx="4267953" cy="1168442"/>
          </a:xfrm>
        </p:spPr>
        <p:txBody>
          <a:bodyPr anchor="t">
            <a:normAutofit/>
          </a:bodyPr>
          <a:lstStyle/>
          <a:p>
            <a:pPr marL="0" indent="0">
              <a:buNone/>
            </a:pPr>
            <a:r>
              <a:rPr lang="fr-CA" sz="2800" b="1" dirty="0"/>
              <a:t>Les comportements nouveaux des enfants</a:t>
            </a:r>
          </a:p>
          <a:p>
            <a:pPr marL="0" indent="0">
              <a:buNone/>
            </a:pPr>
            <a:endParaRPr lang="fr-CA" dirty="0"/>
          </a:p>
        </p:txBody>
      </p:sp>
      <p:graphicFrame>
        <p:nvGraphicFramePr>
          <p:cNvPr id="5" name="Graphique 4">
            <a:extLst>
              <a:ext uri="{FF2B5EF4-FFF2-40B4-BE49-F238E27FC236}">
                <a16:creationId xmlns:a16="http://schemas.microsoft.com/office/drawing/2014/main" id="{CB4C21DB-EC93-80EC-472E-0766AFE36464}"/>
              </a:ext>
            </a:extLst>
          </p:cNvPr>
          <p:cNvGraphicFramePr>
            <a:graphicFrameLocks/>
          </p:cNvGraphicFramePr>
          <p:nvPr>
            <p:custDataLst>
              <p:tags r:id="rId3"/>
            </p:custDataLst>
          </p:nvPr>
        </p:nvGraphicFramePr>
        <p:xfrm>
          <a:off x="5200889" y="223736"/>
          <a:ext cx="6829425" cy="6566170"/>
        </p:xfrm>
        <a:graphic>
          <a:graphicData uri="http://schemas.openxmlformats.org/drawingml/2006/chart">
            <c:chart xmlns:c="http://schemas.openxmlformats.org/drawingml/2006/chart" xmlns:r="http://schemas.openxmlformats.org/officeDocument/2006/relationships" r:id="rId7"/>
          </a:graphicData>
        </a:graphic>
      </p:graphicFrame>
      <p:sp>
        <p:nvSpPr>
          <p:cNvPr id="6" name="ZoneTexte 5">
            <a:extLst>
              <a:ext uri="{FF2B5EF4-FFF2-40B4-BE49-F238E27FC236}">
                <a16:creationId xmlns:a16="http://schemas.microsoft.com/office/drawing/2014/main" id="{B80DAD28-1626-B2AE-0E12-ECD8452565A0}"/>
              </a:ext>
            </a:extLst>
          </p:cNvPr>
          <p:cNvSpPr txBox="1"/>
          <p:nvPr>
            <p:custDataLst>
              <p:tags r:id="rId4"/>
            </p:custDataLst>
          </p:nvPr>
        </p:nvSpPr>
        <p:spPr>
          <a:xfrm>
            <a:off x="106543" y="2740930"/>
            <a:ext cx="4585101" cy="2092881"/>
          </a:xfrm>
          <a:prstGeom prst="rect">
            <a:avLst/>
          </a:prstGeom>
          <a:noFill/>
        </p:spPr>
        <p:txBody>
          <a:bodyPr wrap="none" rtlCol="0">
            <a:spAutoFit/>
          </a:bodyPr>
          <a:lstStyle/>
          <a:p>
            <a:pPr marL="457200" indent="-457200">
              <a:buFont typeface="Wingdings" panose="05000000000000000000" pitchFamily="2" charset="2"/>
              <a:buChar char="Ø"/>
            </a:pPr>
            <a:r>
              <a:rPr lang="fr-CA" sz="2800" b="1" dirty="0"/>
              <a:t>Les intérêts</a:t>
            </a:r>
          </a:p>
          <a:p>
            <a:pPr marL="457200" indent="-457200">
              <a:buFont typeface="Wingdings" panose="05000000000000000000" pitchFamily="2" charset="2"/>
              <a:buChar char="Ø"/>
            </a:pPr>
            <a:r>
              <a:rPr lang="fr-CA" sz="2800" b="1" dirty="0"/>
              <a:t>Les nouveaux jeux</a:t>
            </a:r>
          </a:p>
          <a:p>
            <a:pPr marL="457200" indent="-457200">
              <a:buFont typeface="Wingdings" panose="05000000000000000000" pitchFamily="2" charset="2"/>
              <a:buChar char="Ø"/>
            </a:pPr>
            <a:r>
              <a:rPr lang="fr-CA" sz="2800" b="1" dirty="0"/>
              <a:t>Les nouvelles habiletés</a:t>
            </a:r>
          </a:p>
          <a:p>
            <a:pPr marL="457200" indent="-457200">
              <a:buFont typeface="Wingdings" panose="05000000000000000000" pitchFamily="2" charset="2"/>
              <a:buChar char="Ø"/>
            </a:pPr>
            <a:r>
              <a:rPr lang="fr-CA" sz="2800" b="1" dirty="0"/>
              <a:t>La participation plus active</a:t>
            </a:r>
          </a:p>
          <a:p>
            <a:endParaRPr lang="fr-CA" dirty="0"/>
          </a:p>
        </p:txBody>
      </p:sp>
      <p:sp>
        <p:nvSpPr>
          <p:cNvPr id="4" name="ZoneTexte 3">
            <a:extLst>
              <a:ext uri="{FF2B5EF4-FFF2-40B4-BE49-F238E27FC236}">
                <a16:creationId xmlns:a16="http://schemas.microsoft.com/office/drawing/2014/main" id="{08B601D6-92FF-A527-940E-D0853C817621}"/>
              </a:ext>
            </a:extLst>
          </p:cNvPr>
          <p:cNvSpPr txBox="1"/>
          <p:nvPr>
            <p:custDataLst>
              <p:tags r:id="rId5"/>
            </p:custDataLst>
          </p:nvPr>
        </p:nvSpPr>
        <p:spPr>
          <a:xfrm>
            <a:off x="121294" y="4557279"/>
            <a:ext cx="4744586" cy="1384995"/>
          </a:xfrm>
          <a:prstGeom prst="rect">
            <a:avLst/>
          </a:prstGeom>
          <a:noFill/>
        </p:spPr>
        <p:txBody>
          <a:bodyPr wrap="square" rtlCol="0">
            <a:spAutoFit/>
          </a:bodyPr>
          <a:lstStyle/>
          <a:p>
            <a:r>
              <a:rPr lang="fr-CA" sz="2800" b="1" dirty="0"/>
              <a:t>La diversification des pratiques</a:t>
            </a:r>
          </a:p>
          <a:p>
            <a:pPr marL="457200" indent="-457200">
              <a:buFont typeface="Wingdings" panose="05000000000000000000" pitchFamily="2" charset="2"/>
              <a:buChar char="Ø"/>
            </a:pPr>
            <a:r>
              <a:rPr lang="fr-CA" sz="2800" b="1" dirty="0"/>
              <a:t>L’exploitation diversifié du livre</a:t>
            </a:r>
          </a:p>
        </p:txBody>
      </p:sp>
    </p:spTree>
    <p:extLst>
      <p:ext uri="{BB962C8B-B14F-4D97-AF65-F5344CB8AC3E}">
        <p14:creationId xmlns:p14="http://schemas.microsoft.com/office/powerpoint/2010/main" val="2736540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78A7B-A69D-035A-EC79-B1E296E2715D}"/>
              </a:ext>
            </a:extLst>
          </p:cNvPr>
          <p:cNvSpPr>
            <a:spLocks noGrp="1"/>
          </p:cNvSpPr>
          <p:nvPr>
            <p:ph type="title"/>
            <p:custDataLst>
              <p:tags r:id="rId1"/>
            </p:custDataLst>
          </p:nvPr>
        </p:nvSpPr>
        <p:spPr>
          <a:xfrm>
            <a:off x="303125" y="164276"/>
            <a:ext cx="11585750" cy="649642"/>
          </a:xfrm>
        </p:spPr>
        <p:txBody>
          <a:bodyPr>
            <a:normAutofit/>
          </a:bodyPr>
          <a:lstStyle/>
          <a:p>
            <a:r>
              <a:rPr lang="fr-CA" sz="3600" b="1" dirty="0"/>
              <a:t>Les impacts des activités de réinvestissement</a:t>
            </a:r>
          </a:p>
        </p:txBody>
      </p:sp>
      <p:sp>
        <p:nvSpPr>
          <p:cNvPr id="4" name="Rectangle : coins arrondis 3">
            <a:extLst>
              <a:ext uri="{FF2B5EF4-FFF2-40B4-BE49-F238E27FC236}">
                <a16:creationId xmlns:a16="http://schemas.microsoft.com/office/drawing/2014/main" id="{B69A9211-ED35-1B74-B539-4C7DDC694009}"/>
              </a:ext>
            </a:extLst>
          </p:cNvPr>
          <p:cNvSpPr/>
          <p:nvPr>
            <p:custDataLst>
              <p:tags r:id="rId2"/>
            </p:custDataLst>
          </p:nvPr>
        </p:nvSpPr>
        <p:spPr>
          <a:xfrm>
            <a:off x="303125" y="1104900"/>
            <a:ext cx="5638800" cy="13917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Augmentation du plaisir 60%</a:t>
            </a:r>
            <a:endParaRPr lang="fr-CA" sz="2400" dirty="0"/>
          </a:p>
          <a:p>
            <a:pPr marL="0" indent="0">
              <a:buNone/>
            </a:pPr>
            <a:r>
              <a:rPr lang="fr-CA" sz="2400" b="1" dirty="0"/>
              <a:t>Favorise l’apprentissage par le jeu 40%</a:t>
            </a:r>
          </a:p>
          <a:p>
            <a:pPr marL="0" indent="0">
              <a:buNone/>
            </a:pPr>
            <a:endParaRPr lang="fr-CA" sz="1800" b="1" dirty="0"/>
          </a:p>
        </p:txBody>
      </p:sp>
      <p:sp>
        <p:nvSpPr>
          <p:cNvPr id="7" name="Organigramme : Bande perforée 6">
            <a:extLst>
              <a:ext uri="{FF2B5EF4-FFF2-40B4-BE49-F238E27FC236}">
                <a16:creationId xmlns:a16="http://schemas.microsoft.com/office/drawing/2014/main" id="{C85E3A7C-2146-75EE-02DE-2B481707265D}"/>
              </a:ext>
            </a:extLst>
          </p:cNvPr>
          <p:cNvSpPr/>
          <p:nvPr>
            <p:custDataLst>
              <p:tags r:id="rId3"/>
            </p:custDataLst>
          </p:nvPr>
        </p:nvSpPr>
        <p:spPr>
          <a:xfrm>
            <a:off x="237138" y="2242152"/>
            <a:ext cx="7323159" cy="4018424"/>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endParaRPr lang="fr-CA" sz="2000" b="1" dirty="0"/>
          </a:p>
          <a:p>
            <a:pPr marL="0" indent="0">
              <a:buNone/>
            </a:pPr>
            <a:endParaRPr lang="fr-CA" sz="2000" b="1" dirty="0"/>
          </a:p>
          <a:p>
            <a:pPr marL="0" indent="0">
              <a:buNone/>
            </a:pPr>
            <a:r>
              <a:rPr lang="fr-CA" sz="2000" b="1" dirty="0"/>
              <a:t>On constate avec surprise deux incohérence: </a:t>
            </a:r>
          </a:p>
          <a:p>
            <a:pPr marL="457200" indent="-457200">
              <a:buAutoNum type="arabicPeriod"/>
            </a:pPr>
            <a:r>
              <a:rPr lang="fr-CA" sz="2000" b="1" dirty="0"/>
              <a:t>Que l’apprentissage par le jeu est présent à 40% tandis que le développement global est à 80% alors que l’un devrait avoir un impact sur l’autre.    </a:t>
            </a:r>
          </a:p>
          <a:p>
            <a:pPr marL="457200" indent="-457200">
              <a:buAutoNum type="arabicPeriod"/>
            </a:pPr>
            <a:r>
              <a:rPr lang="fr-CA" sz="2000" b="1" dirty="0"/>
              <a:t> Que le plaisir est à 60% tandis que l’augmentation de l’intérêt est à 80% pourtant l’un devrait avoir un impact sur l’autre. </a:t>
            </a:r>
          </a:p>
          <a:p>
            <a:pPr marL="0" indent="0">
              <a:buNone/>
            </a:pPr>
            <a:r>
              <a:rPr lang="fr-CA" sz="2000" b="1" dirty="0"/>
              <a:t>Est-ce possible que nous ayons donné trop de choix de réponses ?  Ou bien est-ce possible que les participantes ne les ont pas interprétés comme nous ? </a:t>
            </a:r>
          </a:p>
          <a:p>
            <a:pPr algn="ctr"/>
            <a:endParaRPr lang="fr-CA" dirty="0"/>
          </a:p>
        </p:txBody>
      </p:sp>
      <p:sp>
        <p:nvSpPr>
          <p:cNvPr id="3" name="Parchemin : vertical 2">
            <a:extLst>
              <a:ext uri="{FF2B5EF4-FFF2-40B4-BE49-F238E27FC236}">
                <a16:creationId xmlns:a16="http://schemas.microsoft.com/office/drawing/2014/main" id="{1B6BD209-9435-1075-5FFC-2C3F4AA93F9A}"/>
              </a:ext>
            </a:extLst>
          </p:cNvPr>
          <p:cNvSpPr/>
          <p:nvPr>
            <p:custDataLst>
              <p:tags r:id="rId4"/>
            </p:custDataLst>
          </p:nvPr>
        </p:nvSpPr>
        <p:spPr>
          <a:xfrm>
            <a:off x="7560297" y="1018095"/>
            <a:ext cx="2356702" cy="3415716"/>
          </a:xfrm>
          <a:prstGeom prst="verticalScroll">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kern="0" dirty="0">
                <a:solidFill>
                  <a:schemeClr val="tx1"/>
                </a:solidFill>
                <a:latin typeface="Calibri" panose="020F0502020204030204" pitchFamily="34" charset="0"/>
                <a:ea typeface="Aptos" panose="020B0004020202020204" pitchFamily="34" charset="0"/>
              </a:rPr>
              <a:t>« </a:t>
            </a:r>
            <a:r>
              <a:rPr lang="fr-CA" sz="2000" b="1" i="1" kern="0" dirty="0">
                <a:solidFill>
                  <a:schemeClr val="tx1"/>
                </a:solidFill>
                <a:effectLst/>
                <a:latin typeface="Calibri" panose="020F0502020204030204" pitchFamily="34" charset="0"/>
                <a:ea typeface="Aptos" panose="020B0004020202020204" pitchFamily="34" charset="0"/>
              </a:rPr>
              <a:t>Le fait de partir d’une activité pour aller à l’histoire, les enfants sont plus surpris lorsqu’ils font les liens. » </a:t>
            </a:r>
            <a:r>
              <a:rPr lang="fr-CA" sz="2000" b="1" kern="0" dirty="0">
                <a:solidFill>
                  <a:schemeClr val="tx1"/>
                </a:solidFill>
                <a:effectLst/>
                <a:latin typeface="Calibri" panose="020F0502020204030204" pitchFamily="34" charset="0"/>
                <a:ea typeface="Aptos" panose="020B0004020202020204" pitchFamily="34" charset="0"/>
              </a:rPr>
              <a:t>Panda</a:t>
            </a:r>
            <a:endParaRPr lang="fr-CA" sz="2000" b="1" dirty="0">
              <a:solidFill>
                <a:schemeClr val="tx1"/>
              </a:solidFill>
            </a:endParaRPr>
          </a:p>
        </p:txBody>
      </p:sp>
      <p:sp>
        <p:nvSpPr>
          <p:cNvPr id="5" name="Parchemin : vertical 4">
            <a:extLst>
              <a:ext uri="{FF2B5EF4-FFF2-40B4-BE49-F238E27FC236}">
                <a16:creationId xmlns:a16="http://schemas.microsoft.com/office/drawing/2014/main" id="{DFFFD9A1-0E8E-8B53-31FA-312696565ECB}"/>
              </a:ext>
            </a:extLst>
          </p:cNvPr>
          <p:cNvSpPr/>
          <p:nvPr>
            <p:custDataLst>
              <p:tags r:id="rId5"/>
            </p:custDataLst>
          </p:nvPr>
        </p:nvSpPr>
        <p:spPr>
          <a:xfrm>
            <a:off x="9310645" y="2922310"/>
            <a:ext cx="2224726" cy="3431356"/>
          </a:xfrm>
          <a:prstGeom prst="verticalScroll">
            <a:avLst/>
          </a:prstGeom>
          <a:solidFill>
            <a:srgbClr val="FFFFF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000" b="1" kern="0" dirty="0">
                <a:effectLst/>
                <a:latin typeface="Baskerville Old Face" panose="02020602080505020303" pitchFamily="18" charset="0"/>
                <a:ea typeface="Aptos" panose="020B0004020202020204" pitchFamily="34" charset="0"/>
                <a:cs typeface="Baskerville Old Face" panose="02020602080505020303" pitchFamily="18" charset="0"/>
              </a:rPr>
              <a:t>« C’est comme une continuité du livre. Ça nous amène à voir plus loin. » Colibri</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Tree>
    <p:extLst>
      <p:ext uri="{BB962C8B-B14F-4D97-AF65-F5344CB8AC3E}">
        <p14:creationId xmlns:p14="http://schemas.microsoft.com/office/powerpoint/2010/main" val="1497234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4B8AB9-6E4D-0554-5D40-9CE5382B9CC8}"/>
              </a:ext>
            </a:extLst>
          </p:cNvPr>
          <p:cNvSpPr>
            <a:spLocks noGrp="1"/>
          </p:cNvSpPr>
          <p:nvPr>
            <p:ph type="title"/>
            <p:custDataLst>
              <p:tags r:id="rId3"/>
            </p:custDataLst>
          </p:nvPr>
        </p:nvSpPr>
        <p:spPr>
          <a:xfrm>
            <a:off x="1251083" y="4660680"/>
            <a:ext cx="9689834" cy="1795535"/>
          </a:xfrm>
        </p:spPr>
        <p:txBody>
          <a:bodyPr vert="horz" lIns="91440" tIns="45720" rIns="91440" bIns="45720" rtlCol="0" anchor="b">
            <a:normAutofit/>
          </a:bodyPr>
          <a:lstStyle/>
          <a:p>
            <a:pPr algn="ctr"/>
            <a:r>
              <a:rPr lang="en-US" sz="3700" b="1" dirty="0" err="1"/>
              <a:t>L’utilisation</a:t>
            </a:r>
            <a:r>
              <a:rPr lang="en-US" sz="3700" b="1" dirty="0"/>
              <a:t> des </a:t>
            </a:r>
            <a:r>
              <a:rPr lang="en-US" sz="3700" b="1" dirty="0" err="1"/>
              <a:t>marionnettes</a:t>
            </a:r>
            <a:r>
              <a:rPr lang="en-US" sz="3700" b="1" dirty="0"/>
              <a:t>, </a:t>
            </a:r>
            <a:r>
              <a:rPr lang="en-US" sz="3700" b="1" dirty="0" err="1"/>
              <a:t>toutous</a:t>
            </a:r>
            <a:r>
              <a:rPr lang="en-US" sz="3700" b="1" dirty="0"/>
              <a:t>, </a:t>
            </a:r>
            <a:r>
              <a:rPr lang="en-US" sz="3700" b="1" dirty="0" err="1"/>
              <a:t>objets</a:t>
            </a:r>
            <a:r>
              <a:rPr lang="en-US" sz="3700" b="1" dirty="0"/>
              <a:t>, marottes, etc. </a:t>
            </a:r>
            <a:br>
              <a:rPr lang="en-US" sz="3700" b="1" dirty="0"/>
            </a:br>
            <a:endParaRPr lang="en-US" sz="3700" dirty="0"/>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052ED6DD-DE46-65FB-2EC5-5814434B8C43}"/>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52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A86C60-F601-4C9C-A94A-580DCA3A1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D449B2-2775-F202-02EB-5E9D90BF4639}"/>
              </a:ext>
            </a:extLst>
          </p:cNvPr>
          <p:cNvSpPr>
            <a:spLocks noGrp="1"/>
          </p:cNvSpPr>
          <p:nvPr>
            <p:ph type="title"/>
            <p:custDataLst>
              <p:tags r:id="rId2"/>
            </p:custDataLst>
          </p:nvPr>
        </p:nvSpPr>
        <p:spPr>
          <a:xfrm>
            <a:off x="235279" y="411480"/>
            <a:ext cx="3636915" cy="1271405"/>
          </a:xfrm>
        </p:spPr>
        <p:txBody>
          <a:bodyPr anchor="t">
            <a:normAutofit/>
          </a:bodyPr>
          <a:lstStyle/>
          <a:p>
            <a:r>
              <a:rPr lang="fr-CA" sz="3400" dirty="0"/>
              <a:t>Statistiques descriptives</a:t>
            </a:r>
          </a:p>
        </p:txBody>
      </p:sp>
      <p:cxnSp>
        <p:nvCxnSpPr>
          <p:cNvPr id="11" name="Straight Connector 10">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5039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Graphique 3">
            <a:extLst>
              <a:ext uri="{FF2B5EF4-FFF2-40B4-BE49-F238E27FC236}">
                <a16:creationId xmlns:a16="http://schemas.microsoft.com/office/drawing/2014/main" id="{F227AFDE-6C15-1559-7DC2-9CAA68E425F4}"/>
              </a:ext>
            </a:extLst>
          </p:cNvPr>
          <p:cNvGraphicFramePr>
            <a:graphicFrameLocks/>
          </p:cNvGraphicFramePr>
          <p:nvPr>
            <p:custDataLst>
              <p:tags r:id="rId4"/>
            </p:custDataLst>
            <p:extLst>
              <p:ext uri="{D42A27DB-BD31-4B8C-83A1-F6EECF244321}">
                <p14:modId xmlns:p14="http://schemas.microsoft.com/office/powerpoint/2010/main" val="725173970"/>
              </p:ext>
            </p:extLst>
          </p:nvPr>
        </p:nvGraphicFramePr>
        <p:xfrm>
          <a:off x="5282128" y="431141"/>
          <a:ext cx="6449427" cy="6135029"/>
        </p:xfrm>
        <a:graphic>
          <a:graphicData uri="http://schemas.openxmlformats.org/drawingml/2006/chart">
            <c:chart xmlns:c="http://schemas.openxmlformats.org/drawingml/2006/chart" xmlns:r="http://schemas.openxmlformats.org/officeDocument/2006/relationships" r:id="rId7"/>
          </a:graphicData>
        </a:graphic>
      </p:graphicFrame>
      <p:sp>
        <p:nvSpPr>
          <p:cNvPr id="6" name="ZoneTexte 5">
            <a:extLst>
              <a:ext uri="{FF2B5EF4-FFF2-40B4-BE49-F238E27FC236}">
                <a16:creationId xmlns:a16="http://schemas.microsoft.com/office/drawing/2014/main" id="{A116C134-D97D-9313-BC98-051EDA9E2A66}"/>
              </a:ext>
            </a:extLst>
          </p:cNvPr>
          <p:cNvSpPr txBox="1"/>
          <p:nvPr>
            <p:custDataLst>
              <p:tags r:id="rId5"/>
            </p:custDataLst>
          </p:nvPr>
        </p:nvSpPr>
        <p:spPr>
          <a:xfrm>
            <a:off x="235279" y="1542472"/>
            <a:ext cx="4586403" cy="4493538"/>
          </a:xfrm>
          <a:prstGeom prst="rect">
            <a:avLst/>
          </a:prstGeom>
          <a:noFill/>
        </p:spPr>
        <p:txBody>
          <a:bodyPr wrap="square" rtlCol="0">
            <a:spAutoFit/>
          </a:bodyPr>
          <a:lstStyle/>
          <a:p>
            <a:r>
              <a:rPr lang="fr-CA" sz="2800" b="1" dirty="0"/>
              <a:t>Les comportements nouveaux des enfants</a:t>
            </a:r>
          </a:p>
          <a:p>
            <a:pPr marL="285750" indent="-285750">
              <a:buFont typeface="Wingdings" panose="05000000000000000000" pitchFamily="2" charset="2"/>
              <a:buChar char="Ø"/>
            </a:pPr>
            <a:r>
              <a:rPr lang="fr-CA" sz="2400" b="1" dirty="0"/>
              <a:t>Les intérêts</a:t>
            </a:r>
          </a:p>
          <a:p>
            <a:pPr marL="285750" indent="-285750">
              <a:buFont typeface="Wingdings" panose="05000000000000000000" pitchFamily="2" charset="2"/>
              <a:buChar char="Ø"/>
            </a:pPr>
            <a:r>
              <a:rPr lang="fr-CA" sz="2400" b="1" dirty="0"/>
              <a:t>Les nouveaux jeux</a:t>
            </a:r>
          </a:p>
          <a:p>
            <a:pPr marL="285750" indent="-285750">
              <a:buFont typeface="Wingdings" panose="05000000000000000000" pitchFamily="2" charset="2"/>
              <a:buChar char="Ø"/>
            </a:pPr>
            <a:r>
              <a:rPr lang="fr-CA" sz="2400" b="1" dirty="0"/>
              <a:t>La participation plus active</a:t>
            </a:r>
          </a:p>
          <a:p>
            <a:endParaRPr lang="fr-CA" sz="1800" b="1" dirty="0"/>
          </a:p>
          <a:p>
            <a:r>
              <a:rPr lang="fr-CA" sz="2800" b="1" dirty="0"/>
              <a:t>La diversification des pratiques</a:t>
            </a:r>
          </a:p>
          <a:p>
            <a:endParaRPr lang="fr-CA" sz="1800" b="1" dirty="0"/>
          </a:p>
          <a:p>
            <a:pPr marL="285750" indent="-285750">
              <a:buFont typeface="Wingdings" panose="05000000000000000000" pitchFamily="2" charset="2"/>
              <a:buChar char="Ø"/>
            </a:pPr>
            <a:r>
              <a:rPr lang="fr-CA" sz="2400" b="1" dirty="0"/>
              <a:t>L’exploitation diverse du livre</a:t>
            </a:r>
          </a:p>
          <a:p>
            <a:pPr marL="285750" indent="-285750">
              <a:buFont typeface="Wingdings" panose="05000000000000000000" pitchFamily="2" charset="2"/>
              <a:buChar char="Ø"/>
            </a:pPr>
            <a:r>
              <a:rPr lang="fr-CA" sz="2400" b="1" dirty="0"/>
              <a:t>L’animation</a:t>
            </a:r>
          </a:p>
          <a:p>
            <a:pPr marL="0" indent="0">
              <a:buNone/>
            </a:pPr>
            <a:r>
              <a:rPr lang="fr-CA" sz="1800" b="1" dirty="0"/>
              <a:t>	</a:t>
            </a:r>
            <a:endParaRPr lang="fr-CA" dirty="0"/>
          </a:p>
        </p:txBody>
      </p:sp>
    </p:spTree>
    <p:extLst>
      <p:ext uri="{BB962C8B-B14F-4D97-AF65-F5344CB8AC3E}">
        <p14:creationId xmlns:p14="http://schemas.microsoft.com/office/powerpoint/2010/main" val="3785874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822E3-3109-ABE5-38E5-F554D1950FC3}"/>
              </a:ext>
            </a:extLst>
          </p:cNvPr>
          <p:cNvSpPr>
            <a:spLocks noGrp="1"/>
          </p:cNvSpPr>
          <p:nvPr>
            <p:ph type="title"/>
            <p:custDataLst>
              <p:tags r:id="rId1"/>
            </p:custDataLst>
          </p:nvPr>
        </p:nvSpPr>
        <p:spPr>
          <a:xfrm>
            <a:off x="290513" y="246296"/>
            <a:ext cx="10515600" cy="1116811"/>
          </a:xfrm>
        </p:spPr>
        <p:txBody>
          <a:bodyPr>
            <a:normAutofit/>
          </a:bodyPr>
          <a:lstStyle/>
          <a:p>
            <a:r>
              <a:rPr lang="fr-CA" sz="3600" b="1" dirty="0"/>
              <a:t>l’impact de l’utilisation des objets dans les animations</a:t>
            </a:r>
          </a:p>
        </p:txBody>
      </p:sp>
      <p:sp>
        <p:nvSpPr>
          <p:cNvPr id="4" name="Rectangle : coins arrondis 3">
            <a:extLst>
              <a:ext uri="{FF2B5EF4-FFF2-40B4-BE49-F238E27FC236}">
                <a16:creationId xmlns:a16="http://schemas.microsoft.com/office/drawing/2014/main" id="{58A4988A-616C-DB06-A222-5F78A0DB15F1}"/>
              </a:ext>
            </a:extLst>
          </p:cNvPr>
          <p:cNvSpPr/>
          <p:nvPr>
            <p:custDataLst>
              <p:tags r:id="rId2"/>
            </p:custDataLst>
          </p:nvPr>
        </p:nvSpPr>
        <p:spPr>
          <a:xfrm>
            <a:off x="290513" y="1926978"/>
            <a:ext cx="3562350" cy="4684725"/>
          </a:xfrm>
          <a:prstGeom prst="roundRect">
            <a:avLst/>
          </a:prstGeom>
          <a:solidFill>
            <a:srgbClr val="A8CC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dirty="0">
                <a:solidFill>
                  <a:schemeClr val="tx1"/>
                </a:solidFill>
              </a:rPr>
              <a:t>Avant la recherche, une participante utilisait des marottes régulièrement et une participante utilisait des toutous ou des marionnettes « mais vraiment pas souvent ».  Les trois autres participantes n’utilisaient pas d’objets pour leur animation. </a:t>
            </a:r>
          </a:p>
        </p:txBody>
      </p:sp>
      <p:sp>
        <p:nvSpPr>
          <p:cNvPr id="5" name="Rectangle : coins arrondis 4">
            <a:extLst>
              <a:ext uri="{FF2B5EF4-FFF2-40B4-BE49-F238E27FC236}">
                <a16:creationId xmlns:a16="http://schemas.microsoft.com/office/drawing/2014/main" id="{769601BF-B3F0-08FC-F530-7E46F2579442}"/>
              </a:ext>
            </a:extLst>
          </p:cNvPr>
          <p:cNvSpPr/>
          <p:nvPr>
            <p:custDataLst>
              <p:tags r:id="rId3"/>
            </p:custDataLst>
          </p:nvPr>
        </p:nvSpPr>
        <p:spPr>
          <a:xfrm>
            <a:off x="4010025" y="2437247"/>
            <a:ext cx="3876675" cy="35109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Après la recherche, toutes les participantes (100%) utilisent des objets lors de l’animation des histoires. Certaines en utilisent plus que d’autres. </a:t>
            </a:r>
          </a:p>
        </p:txBody>
      </p:sp>
      <p:sp>
        <p:nvSpPr>
          <p:cNvPr id="6" name="Ellipse 5">
            <a:extLst>
              <a:ext uri="{FF2B5EF4-FFF2-40B4-BE49-F238E27FC236}">
                <a16:creationId xmlns:a16="http://schemas.microsoft.com/office/drawing/2014/main" id="{2A67A20E-E405-06A3-270D-3F2AA6633046}"/>
              </a:ext>
            </a:extLst>
          </p:cNvPr>
          <p:cNvSpPr/>
          <p:nvPr>
            <p:custDataLst>
              <p:tags r:id="rId4"/>
            </p:custDataLst>
          </p:nvPr>
        </p:nvSpPr>
        <p:spPr>
          <a:xfrm>
            <a:off x="8043862" y="1273275"/>
            <a:ext cx="4029075" cy="299606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000" b="1" dirty="0"/>
              <a:t>Une des participantes a utilisé des bruits de fond pour animer le personnage d’une histoire. </a:t>
            </a:r>
          </a:p>
        </p:txBody>
      </p:sp>
    </p:spTree>
    <p:extLst>
      <p:ext uri="{BB962C8B-B14F-4D97-AF65-F5344CB8AC3E}">
        <p14:creationId xmlns:p14="http://schemas.microsoft.com/office/powerpoint/2010/main" val="3423380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A99DC40-3BC6-4459-BFDB-2DE74650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AC64A6C-94B5-D371-029A-96B21CCEC035}"/>
              </a:ext>
            </a:extLst>
          </p:cNvPr>
          <p:cNvSpPr>
            <a:spLocks noGrp="1"/>
          </p:cNvSpPr>
          <p:nvPr>
            <p:ph type="title"/>
            <p:custDataLst>
              <p:tags r:id="rId2"/>
            </p:custDataLst>
          </p:nvPr>
        </p:nvSpPr>
        <p:spPr>
          <a:xfrm>
            <a:off x="186641" y="195613"/>
            <a:ext cx="3636915" cy="1285174"/>
          </a:xfrm>
        </p:spPr>
        <p:txBody>
          <a:bodyPr anchor="b">
            <a:normAutofit/>
          </a:bodyPr>
          <a:lstStyle/>
          <a:p>
            <a:r>
              <a:rPr lang="fr-CA" sz="3400" dirty="0"/>
              <a:t>Statistiques descriptives</a:t>
            </a:r>
            <a:endParaRPr lang="fr-CA" sz="3400" b="1" dirty="0"/>
          </a:p>
        </p:txBody>
      </p:sp>
      <p:cxnSp>
        <p:nvCxnSpPr>
          <p:cNvPr id="14" name="Straight Connector 10">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5039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Graphique 3">
            <a:extLst>
              <a:ext uri="{FF2B5EF4-FFF2-40B4-BE49-F238E27FC236}">
                <a16:creationId xmlns:a16="http://schemas.microsoft.com/office/drawing/2014/main" id="{0FDA6F73-3534-DF4D-9DEF-900F69076422}"/>
              </a:ext>
            </a:extLst>
          </p:cNvPr>
          <p:cNvGraphicFramePr>
            <a:graphicFrameLocks/>
          </p:cNvGraphicFramePr>
          <p:nvPr>
            <p:custDataLst>
              <p:tags r:id="rId4"/>
            </p:custDataLst>
            <p:extLst>
              <p:ext uri="{D42A27DB-BD31-4B8C-83A1-F6EECF244321}">
                <p14:modId xmlns:p14="http://schemas.microsoft.com/office/powerpoint/2010/main" val="3232201510"/>
              </p:ext>
            </p:extLst>
          </p:nvPr>
        </p:nvGraphicFramePr>
        <p:xfrm>
          <a:off x="5282128" y="195613"/>
          <a:ext cx="6723227" cy="6302464"/>
        </p:xfrm>
        <a:graphic>
          <a:graphicData uri="http://schemas.openxmlformats.org/drawingml/2006/chart">
            <c:chart xmlns:c="http://schemas.openxmlformats.org/drawingml/2006/chart" xmlns:r="http://schemas.openxmlformats.org/officeDocument/2006/relationships" r:id="rId8"/>
          </a:graphicData>
        </a:graphic>
      </p:graphicFrame>
      <p:sp>
        <p:nvSpPr>
          <p:cNvPr id="6" name="ZoneTexte 5">
            <a:extLst>
              <a:ext uri="{FF2B5EF4-FFF2-40B4-BE49-F238E27FC236}">
                <a16:creationId xmlns:a16="http://schemas.microsoft.com/office/drawing/2014/main" id="{27DEFD60-BC16-DE4B-4C91-F323909A3AE1}"/>
              </a:ext>
            </a:extLst>
          </p:cNvPr>
          <p:cNvSpPr txBox="1"/>
          <p:nvPr>
            <p:custDataLst>
              <p:tags r:id="rId5"/>
            </p:custDataLst>
          </p:nvPr>
        </p:nvSpPr>
        <p:spPr>
          <a:xfrm>
            <a:off x="150503" y="1676400"/>
            <a:ext cx="4578987" cy="4585871"/>
          </a:xfrm>
          <a:prstGeom prst="rect">
            <a:avLst/>
          </a:prstGeom>
          <a:noFill/>
        </p:spPr>
        <p:txBody>
          <a:bodyPr wrap="square" rtlCol="0">
            <a:spAutoFit/>
          </a:bodyPr>
          <a:lstStyle/>
          <a:p>
            <a:r>
              <a:rPr lang="fr-CA" sz="2800" b="1" dirty="0"/>
              <a:t>Les comportements nouveaux des enfants</a:t>
            </a:r>
          </a:p>
          <a:p>
            <a:pPr marL="285750" indent="-285750">
              <a:buFont typeface="Wingdings" panose="05000000000000000000" pitchFamily="2" charset="2"/>
              <a:buChar char="Ø"/>
            </a:pPr>
            <a:r>
              <a:rPr lang="fr-CA" sz="2400" b="1" dirty="0"/>
              <a:t>Les intérêts</a:t>
            </a:r>
          </a:p>
          <a:p>
            <a:pPr marL="285750" indent="-285750">
              <a:buFont typeface="Wingdings" panose="05000000000000000000" pitchFamily="2" charset="2"/>
              <a:buChar char="Ø"/>
            </a:pPr>
            <a:r>
              <a:rPr lang="fr-CA" sz="2400" b="1" dirty="0"/>
              <a:t>Les nouveaux jeux</a:t>
            </a:r>
          </a:p>
          <a:p>
            <a:pPr marL="285750" indent="-285750">
              <a:buFont typeface="Wingdings" panose="05000000000000000000" pitchFamily="2" charset="2"/>
              <a:buChar char="Ø"/>
            </a:pPr>
            <a:r>
              <a:rPr lang="fr-CA" sz="2400" b="1" dirty="0"/>
              <a:t>La participation plus active</a:t>
            </a:r>
          </a:p>
          <a:p>
            <a:endParaRPr lang="fr-CA" sz="1400" b="1" dirty="0"/>
          </a:p>
          <a:p>
            <a:endParaRPr lang="fr-CA" sz="1400" b="1" dirty="0"/>
          </a:p>
          <a:p>
            <a:r>
              <a:rPr lang="fr-CA" sz="2800" b="1" dirty="0"/>
              <a:t>La diversification des pratiques</a:t>
            </a:r>
          </a:p>
          <a:p>
            <a:endParaRPr lang="fr-CA" sz="1400" b="1" dirty="0"/>
          </a:p>
          <a:p>
            <a:pPr marL="285750" indent="-285750">
              <a:buFont typeface="Wingdings" panose="05000000000000000000" pitchFamily="2" charset="2"/>
              <a:buChar char="Ø"/>
            </a:pPr>
            <a:r>
              <a:rPr lang="fr-CA" sz="2400" b="1" dirty="0"/>
              <a:t>L’exploitation diverse du livre</a:t>
            </a:r>
          </a:p>
          <a:p>
            <a:pPr marL="285750" indent="-285750">
              <a:buFont typeface="Wingdings" panose="05000000000000000000" pitchFamily="2" charset="2"/>
              <a:buChar char="Ø"/>
            </a:pPr>
            <a:r>
              <a:rPr lang="fr-CA" sz="2400" b="1" dirty="0"/>
              <a:t>L’animation</a:t>
            </a:r>
          </a:p>
          <a:p>
            <a:endParaRPr lang="fr-CA" dirty="0"/>
          </a:p>
        </p:txBody>
      </p:sp>
      <p:sp>
        <p:nvSpPr>
          <p:cNvPr id="3" name="Rectangle 2">
            <a:extLst>
              <a:ext uri="{FF2B5EF4-FFF2-40B4-BE49-F238E27FC236}">
                <a16:creationId xmlns:a16="http://schemas.microsoft.com/office/drawing/2014/main" id="{C74E4009-08E9-5C02-6E48-C1F34B26FA07}"/>
              </a:ext>
            </a:extLst>
          </p:cNvPr>
          <p:cNvSpPr/>
          <p:nvPr>
            <p:custDataLst>
              <p:tags r:id="rId6"/>
            </p:custDataLst>
          </p:nvPr>
        </p:nvSpPr>
        <p:spPr>
          <a:xfrm>
            <a:off x="5282128" y="1676400"/>
            <a:ext cx="930136" cy="3597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400" b="1" dirty="0">
                <a:solidFill>
                  <a:schemeClr val="tx1"/>
                </a:solidFill>
              </a:rPr>
              <a:t>Dauphin</a:t>
            </a:r>
            <a:endParaRPr lang="fr-CA" dirty="0"/>
          </a:p>
        </p:txBody>
      </p:sp>
    </p:spTree>
    <p:extLst>
      <p:ext uri="{BB962C8B-B14F-4D97-AF65-F5344CB8AC3E}">
        <p14:creationId xmlns:p14="http://schemas.microsoft.com/office/powerpoint/2010/main" val="764893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6C95E-1102-B998-A523-FE3712FED34F}"/>
              </a:ext>
            </a:extLst>
          </p:cNvPr>
          <p:cNvSpPr>
            <a:spLocks noGrp="1"/>
          </p:cNvSpPr>
          <p:nvPr>
            <p:ph type="title"/>
            <p:custDataLst>
              <p:tags r:id="rId1"/>
            </p:custDataLst>
          </p:nvPr>
        </p:nvSpPr>
        <p:spPr>
          <a:xfrm>
            <a:off x="311499" y="584991"/>
            <a:ext cx="11635991" cy="538960"/>
          </a:xfrm>
        </p:spPr>
        <p:txBody>
          <a:bodyPr>
            <a:noAutofit/>
          </a:bodyPr>
          <a:lstStyle/>
          <a:p>
            <a:r>
              <a:rPr lang="fr-CA" sz="3600" b="1" dirty="0"/>
              <a:t>le nombre d’objets utilisés par les participantes</a:t>
            </a:r>
          </a:p>
        </p:txBody>
      </p:sp>
      <p:sp>
        <p:nvSpPr>
          <p:cNvPr id="5" name="Rectangle 4">
            <a:extLst>
              <a:ext uri="{FF2B5EF4-FFF2-40B4-BE49-F238E27FC236}">
                <a16:creationId xmlns:a16="http://schemas.microsoft.com/office/drawing/2014/main" id="{79FF5F4E-20AA-FE73-8037-8CE1E7D8645B}"/>
              </a:ext>
            </a:extLst>
          </p:cNvPr>
          <p:cNvSpPr/>
          <p:nvPr>
            <p:custDataLst>
              <p:tags r:id="rId2"/>
            </p:custDataLst>
          </p:nvPr>
        </p:nvSpPr>
        <p:spPr>
          <a:xfrm>
            <a:off x="362800" y="1308379"/>
            <a:ext cx="7414218" cy="21322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60% des participantes n’avaient aucun objet avant la recherche, maintenant, du 100% des participantes:</a:t>
            </a:r>
          </a:p>
          <a:p>
            <a:pPr marL="0" indent="0">
              <a:buNone/>
            </a:pPr>
            <a:r>
              <a:rPr lang="fr-CA" sz="2400" b="1" dirty="0"/>
              <a:t>40% d’entre elles ont un objet, 20 % ont deux objets et 40% en ont trois. </a:t>
            </a:r>
          </a:p>
        </p:txBody>
      </p:sp>
      <p:sp>
        <p:nvSpPr>
          <p:cNvPr id="6" name="Rectangle 5">
            <a:extLst>
              <a:ext uri="{FF2B5EF4-FFF2-40B4-BE49-F238E27FC236}">
                <a16:creationId xmlns:a16="http://schemas.microsoft.com/office/drawing/2014/main" id="{340BBC0A-A952-3D18-B146-3A26A84D6737}"/>
              </a:ext>
            </a:extLst>
          </p:cNvPr>
          <p:cNvSpPr/>
          <p:nvPr>
            <p:custDataLst>
              <p:tags r:id="rId3"/>
            </p:custDataLst>
          </p:nvPr>
        </p:nvSpPr>
        <p:spPr>
          <a:xfrm>
            <a:off x="7883564" y="1708346"/>
            <a:ext cx="3863456" cy="14872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400" b="1" dirty="0"/>
              <a:t>Du 40% qui en avaient déjà, les deux participantes ont doublé leur matériel.</a:t>
            </a:r>
          </a:p>
        </p:txBody>
      </p:sp>
      <p:sp>
        <p:nvSpPr>
          <p:cNvPr id="7" name="Parchemin : vertical 6">
            <a:extLst>
              <a:ext uri="{FF2B5EF4-FFF2-40B4-BE49-F238E27FC236}">
                <a16:creationId xmlns:a16="http://schemas.microsoft.com/office/drawing/2014/main" id="{2599D93D-D44F-45CE-4205-DEC0ACB90F1B}"/>
              </a:ext>
            </a:extLst>
          </p:cNvPr>
          <p:cNvSpPr/>
          <p:nvPr>
            <p:custDataLst>
              <p:tags r:id="rId4"/>
            </p:custDataLst>
          </p:nvPr>
        </p:nvSpPr>
        <p:spPr>
          <a:xfrm>
            <a:off x="2644151" y="3195641"/>
            <a:ext cx="6079087" cy="3327707"/>
          </a:xfrm>
          <a:prstGeom prst="verticalScroll">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La majorité des participantes (60%) disent qu’avant elles n’avaient pas pensé à utiliser des objets. </a:t>
            </a:r>
          </a:p>
          <a:p>
            <a:pPr algn="ctr"/>
            <a:r>
              <a:rPr lang="fr-CA" sz="2000" b="1" dirty="0">
                <a:solidFill>
                  <a:schemeClr val="tx1"/>
                </a:solidFill>
              </a:rPr>
              <a:t>On constate que pour ces dernières, il y a eu un début d’utilisation d’objets, alors que pour celles qui les utilisaient déjà, la recherche a suscité un intérêt d’en ajouter à leur pratique. </a:t>
            </a:r>
          </a:p>
        </p:txBody>
      </p:sp>
    </p:spTree>
    <p:extLst>
      <p:ext uri="{BB962C8B-B14F-4D97-AF65-F5344CB8AC3E}">
        <p14:creationId xmlns:p14="http://schemas.microsoft.com/office/powerpoint/2010/main" val="393803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FC481-AA1E-593D-B39C-E1025921380A}"/>
              </a:ext>
            </a:extLst>
          </p:cNvPr>
          <p:cNvSpPr>
            <a:spLocks noGrp="1"/>
          </p:cNvSpPr>
          <p:nvPr>
            <p:ph type="title"/>
            <p:custDataLst>
              <p:tags r:id="rId1"/>
            </p:custDataLst>
          </p:nvPr>
        </p:nvSpPr>
        <p:spPr>
          <a:xfrm>
            <a:off x="244763" y="187826"/>
            <a:ext cx="11702473" cy="1116811"/>
          </a:xfrm>
        </p:spPr>
        <p:txBody>
          <a:bodyPr>
            <a:normAutofit/>
          </a:bodyPr>
          <a:lstStyle/>
          <a:p>
            <a:r>
              <a:rPr lang="fr-CA" sz="2800" b="1" dirty="0"/>
              <a:t>Présentation des groupes d’enfants qui ont bénéficié de la recherche</a:t>
            </a:r>
          </a:p>
        </p:txBody>
      </p:sp>
      <p:sp>
        <p:nvSpPr>
          <p:cNvPr id="4" name="Rectangle 3">
            <a:extLst>
              <a:ext uri="{FF2B5EF4-FFF2-40B4-BE49-F238E27FC236}">
                <a16:creationId xmlns:a16="http://schemas.microsoft.com/office/drawing/2014/main" id="{CBB24494-4F72-A0E9-5CBA-61F57E291FF2}"/>
              </a:ext>
            </a:extLst>
          </p:cNvPr>
          <p:cNvSpPr/>
          <p:nvPr>
            <p:custDataLst>
              <p:tags r:id="rId2"/>
            </p:custDataLst>
          </p:nvPr>
        </p:nvSpPr>
        <p:spPr>
          <a:xfrm>
            <a:off x="355598" y="1403927"/>
            <a:ext cx="11005129" cy="5015344"/>
          </a:xfrm>
          <a:prstGeom prst="rect">
            <a:avLst/>
          </a:prstGeom>
          <a:solidFill>
            <a:srgbClr val="A8CCC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dirty="0">
                <a:solidFill>
                  <a:schemeClr val="tx1"/>
                </a:solidFill>
              </a:rPr>
              <a:t>Au début de la recherche, deux participantes avaient des groupes simples d’enfants âgés entre 3 et 4 ans, pour un total de 16 enfants. En mi-parcours de recherche, l’une d’entre elles a dû jumeler son groupe initial à un autre groupe. De ce fait, 8 enfants se sont ajoutés au groupe participant à la recherche. </a:t>
            </a:r>
          </a:p>
          <a:p>
            <a:pPr algn="ctr"/>
            <a:endParaRPr lang="fr-CA" sz="2000" b="1" dirty="0">
              <a:solidFill>
                <a:schemeClr val="tx1"/>
              </a:solidFill>
            </a:endParaRPr>
          </a:p>
          <a:p>
            <a:pPr algn="ctr"/>
            <a:r>
              <a:rPr lang="fr-CA" sz="2000" b="1" dirty="0">
                <a:solidFill>
                  <a:schemeClr val="tx1"/>
                </a:solidFill>
              </a:rPr>
              <a:t>Pour ce qui est des trois autres participantes, elles avaient des groupes d’enfants âgés entre 4 et 5 ans. Parmi ces dernières, l’une d’entre elles travaille dans un groupe double. Donc, le nombre d’enfants qui ont participé à la recherche en ce qui a trait à ces groupes est de 40. </a:t>
            </a:r>
          </a:p>
          <a:p>
            <a:pPr algn="ctr"/>
            <a:endParaRPr lang="fr-CA" sz="2000" b="1" dirty="0">
              <a:solidFill>
                <a:schemeClr val="tx1"/>
              </a:solidFill>
            </a:endParaRPr>
          </a:p>
          <a:p>
            <a:pPr algn="ctr"/>
            <a:r>
              <a:rPr lang="fr-CA" sz="2000" b="1" dirty="0">
                <a:solidFill>
                  <a:schemeClr val="tx1"/>
                </a:solidFill>
              </a:rPr>
              <a:t>Au début de la recherche, 56 enfants ont bénéficié des expérimentations de nouvelles pratiques. Toutefois, à la mi-parcours, ce nombre est passé à 64 enfants. </a:t>
            </a:r>
          </a:p>
          <a:p>
            <a:pPr algn="ctr"/>
            <a:endParaRPr lang="fr-CA" b="1" dirty="0">
              <a:solidFill>
                <a:schemeClr val="tx1"/>
              </a:solidFill>
            </a:endParaRPr>
          </a:p>
        </p:txBody>
      </p:sp>
    </p:spTree>
    <p:extLst>
      <p:ext uri="{BB962C8B-B14F-4D97-AF65-F5344CB8AC3E}">
        <p14:creationId xmlns:p14="http://schemas.microsoft.com/office/powerpoint/2010/main" val="3672073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99DC40-3BC6-4459-BFDB-2DE74650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95D5A6-0C0B-6D20-BBD0-3E2BD59110A8}"/>
              </a:ext>
            </a:extLst>
          </p:cNvPr>
          <p:cNvSpPr>
            <a:spLocks noGrp="1"/>
          </p:cNvSpPr>
          <p:nvPr>
            <p:ph type="title"/>
            <p:custDataLst>
              <p:tags r:id="rId2"/>
            </p:custDataLst>
          </p:nvPr>
        </p:nvSpPr>
        <p:spPr>
          <a:xfrm>
            <a:off x="326955" y="192054"/>
            <a:ext cx="3636915" cy="1255991"/>
          </a:xfrm>
        </p:spPr>
        <p:txBody>
          <a:bodyPr anchor="b">
            <a:normAutofit/>
          </a:bodyPr>
          <a:lstStyle/>
          <a:p>
            <a:r>
              <a:rPr lang="fr-CA" sz="3400" dirty="0"/>
              <a:t>Statistiques descriptives</a:t>
            </a:r>
          </a:p>
        </p:txBody>
      </p:sp>
      <p:cxnSp>
        <p:nvCxnSpPr>
          <p:cNvPr id="12" name="Straight Connector 11">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5039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9F377751-9366-6736-67FB-CD1E5EC39D1C}"/>
              </a:ext>
            </a:extLst>
          </p:cNvPr>
          <p:cNvSpPr>
            <a:spLocks noGrp="1"/>
          </p:cNvSpPr>
          <p:nvPr>
            <p:ph idx="1"/>
            <p:custDataLst>
              <p:tags r:id="rId4"/>
            </p:custDataLst>
          </p:nvPr>
        </p:nvSpPr>
        <p:spPr>
          <a:xfrm>
            <a:off x="245059" y="1640099"/>
            <a:ext cx="4392065" cy="4622974"/>
          </a:xfrm>
        </p:spPr>
        <p:txBody>
          <a:bodyPr anchor="t">
            <a:normAutofit fontScale="85000" lnSpcReduction="20000"/>
          </a:bodyPr>
          <a:lstStyle/>
          <a:p>
            <a:r>
              <a:rPr lang="fr-CA" sz="3200" b="1" dirty="0"/>
              <a:t>Les comportements nouveaux des enfants</a:t>
            </a:r>
          </a:p>
          <a:p>
            <a:pPr marL="285750" indent="-285750">
              <a:buFont typeface="Wingdings" panose="05000000000000000000" pitchFamily="2" charset="2"/>
              <a:buChar char="Ø"/>
            </a:pPr>
            <a:r>
              <a:rPr lang="fr-CA" sz="2800" b="1" dirty="0"/>
              <a:t>Les intérêts</a:t>
            </a:r>
          </a:p>
          <a:p>
            <a:pPr marL="285750" indent="-285750">
              <a:buFont typeface="Wingdings" panose="05000000000000000000" pitchFamily="2" charset="2"/>
              <a:buChar char="Ø"/>
            </a:pPr>
            <a:r>
              <a:rPr lang="fr-CA" sz="2800" b="1" dirty="0"/>
              <a:t>Les nouveaux jeux</a:t>
            </a:r>
          </a:p>
          <a:p>
            <a:pPr marL="285750" indent="-285750">
              <a:buFont typeface="Wingdings" panose="05000000000000000000" pitchFamily="2" charset="2"/>
              <a:buChar char="Ø"/>
            </a:pPr>
            <a:r>
              <a:rPr lang="fr-CA" sz="2800" b="1" dirty="0"/>
              <a:t>La participation plus active</a:t>
            </a:r>
          </a:p>
          <a:p>
            <a:endParaRPr lang="fr-CA" sz="2000" b="1" dirty="0"/>
          </a:p>
          <a:p>
            <a:r>
              <a:rPr lang="fr-CA" sz="3200" b="1" dirty="0"/>
              <a:t>La diversification des pratiques</a:t>
            </a:r>
            <a:endParaRPr lang="fr-CA" sz="2000" b="1" dirty="0"/>
          </a:p>
          <a:p>
            <a:pPr marL="285750" indent="-285750">
              <a:buFont typeface="Wingdings" panose="05000000000000000000" pitchFamily="2" charset="2"/>
              <a:buChar char="Ø"/>
            </a:pPr>
            <a:r>
              <a:rPr lang="fr-CA" sz="2800" b="1" dirty="0"/>
              <a:t>L’exploitation diverse du livre</a:t>
            </a:r>
          </a:p>
          <a:p>
            <a:pPr marL="285750" indent="-285750">
              <a:buFont typeface="Wingdings" panose="05000000000000000000" pitchFamily="2" charset="2"/>
              <a:buChar char="Ø"/>
            </a:pPr>
            <a:r>
              <a:rPr lang="fr-CA" sz="2800" b="1" dirty="0"/>
              <a:t>L’animation</a:t>
            </a:r>
          </a:p>
          <a:p>
            <a:pPr marL="0" indent="0">
              <a:buNone/>
            </a:pPr>
            <a:endParaRPr lang="fr-CA" sz="2800" b="1" dirty="0"/>
          </a:p>
          <a:p>
            <a:pPr marL="0" indent="0">
              <a:buNone/>
            </a:pPr>
            <a:endParaRPr lang="fr-CA" dirty="0"/>
          </a:p>
        </p:txBody>
      </p:sp>
      <p:graphicFrame>
        <p:nvGraphicFramePr>
          <p:cNvPr id="5" name="Graphique 4">
            <a:extLst>
              <a:ext uri="{FF2B5EF4-FFF2-40B4-BE49-F238E27FC236}">
                <a16:creationId xmlns:a16="http://schemas.microsoft.com/office/drawing/2014/main" id="{03402400-B104-3F14-BEC0-FC9A52A7C259}"/>
              </a:ext>
            </a:extLst>
          </p:cNvPr>
          <p:cNvGraphicFramePr>
            <a:graphicFrameLocks/>
          </p:cNvGraphicFramePr>
          <p:nvPr>
            <p:custDataLst>
              <p:tags r:id="rId5"/>
            </p:custDataLst>
            <p:extLst>
              <p:ext uri="{D42A27DB-BD31-4B8C-83A1-F6EECF244321}">
                <p14:modId xmlns:p14="http://schemas.microsoft.com/office/powerpoint/2010/main" val="3667335129"/>
              </p:ext>
            </p:extLst>
          </p:nvPr>
        </p:nvGraphicFramePr>
        <p:xfrm>
          <a:off x="5593414" y="349074"/>
          <a:ext cx="6196507" cy="62170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72029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50027-C5FF-AF2B-0C1B-52819595506B}"/>
              </a:ext>
            </a:extLst>
          </p:cNvPr>
          <p:cNvSpPr>
            <a:spLocks noGrp="1"/>
          </p:cNvSpPr>
          <p:nvPr>
            <p:ph type="title"/>
            <p:custDataLst>
              <p:tags r:id="rId1"/>
            </p:custDataLst>
          </p:nvPr>
        </p:nvSpPr>
        <p:spPr>
          <a:xfrm>
            <a:off x="467877" y="169562"/>
            <a:ext cx="10515600" cy="782416"/>
          </a:xfrm>
        </p:spPr>
        <p:txBody>
          <a:bodyPr>
            <a:normAutofit/>
          </a:bodyPr>
          <a:lstStyle/>
          <a:p>
            <a:r>
              <a:rPr lang="fr-CA" sz="3600" dirty="0"/>
              <a:t>Les impacts de l’utilisation d’objets</a:t>
            </a:r>
          </a:p>
        </p:txBody>
      </p:sp>
      <p:sp>
        <p:nvSpPr>
          <p:cNvPr id="7" name="Rectangle : coins arrondis 6">
            <a:extLst>
              <a:ext uri="{FF2B5EF4-FFF2-40B4-BE49-F238E27FC236}">
                <a16:creationId xmlns:a16="http://schemas.microsoft.com/office/drawing/2014/main" id="{B605498F-16DD-648D-B0F4-46A0D38AA44C}"/>
              </a:ext>
            </a:extLst>
          </p:cNvPr>
          <p:cNvSpPr/>
          <p:nvPr>
            <p:custDataLst>
              <p:tags r:id="rId2"/>
            </p:custDataLst>
          </p:nvPr>
        </p:nvSpPr>
        <p:spPr>
          <a:xfrm>
            <a:off x="6191251" y="951978"/>
            <a:ext cx="5791200" cy="55631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Les enfants sont plus attentifs, les enfants sont plus participatifs, les enfants ont plus d’intérêt 60%</a:t>
            </a:r>
          </a:p>
          <a:p>
            <a:pPr marL="0" indent="0">
              <a:buNone/>
            </a:pPr>
            <a:endParaRPr lang="fr-CA" sz="2400" b="1" dirty="0"/>
          </a:p>
          <a:p>
            <a:pPr marL="0" indent="0">
              <a:buNone/>
            </a:pPr>
            <a:r>
              <a:rPr lang="fr-CA" sz="2400" dirty="0"/>
              <a:t>En général, les enfants aiment l’utilisation des objets lors de l’histoire. L’objet les incite à interagir davantage, à être plus participatifs. Ce dernier capte l’attention des enfants et ajoute un élément ludique. </a:t>
            </a:r>
          </a:p>
          <a:p>
            <a:pPr algn="ctr"/>
            <a:endParaRPr lang="fr-CA" dirty="0"/>
          </a:p>
        </p:txBody>
      </p:sp>
      <p:sp>
        <p:nvSpPr>
          <p:cNvPr id="8" name="Rectangle : coins arrondis 7">
            <a:extLst>
              <a:ext uri="{FF2B5EF4-FFF2-40B4-BE49-F238E27FC236}">
                <a16:creationId xmlns:a16="http://schemas.microsoft.com/office/drawing/2014/main" id="{A120D917-2080-C98E-6763-68F04E7132DA}"/>
              </a:ext>
            </a:extLst>
          </p:cNvPr>
          <p:cNvSpPr/>
          <p:nvPr>
            <p:custDataLst>
              <p:tags r:id="rId3"/>
            </p:custDataLst>
          </p:nvPr>
        </p:nvSpPr>
        <p:spPr>
          <a:xfrm>
            <a:off x="209550" y="951978"/>
            <a:ext cx="5886450" cy="57364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400" b="1" dirty="0"/>
              <a:t>Les enfants reprennent l’objet pour se raconter l’histoire 60 %, les enfants développent un lien affectif avec l’objet 20%</a:t>
            </a:r>
          </a:p>
          <a:p>
            <a:pPr marL="0" indent="0">
              <a:buNone/>
            </a:pPr>
            <a:endParaRPr lang="fr-CA" sz="2400" b="1" dirty="0"/>
          </a:p>
          <a:p>
            <a:pPr marL="0" indent="0">
              <a:buNone/>
            </a:pPr>
            <a:r>
              <a:rPr lang="fr-CA" sz="2400" dirty="0"/>
              <a:t>Si l’enfant reprend l’objet pour se raconter l’histoire, il a créé un lien affectif avec ce dernier. Ce constat n’a peut-être pas été établi dans le choix de réponse.  </a:t>
            </a:r>
          </a:p>
          <a:p>
            <a:pPr marL="0" indent="0">
              <a:buNone/>
            </a:pPr>
            <a:r>
              <a:rPr lang="fr-CA" sz="2400" dirty="0"/>
              <a:t>En imitant l’adulte, l’enfant devient un conteur d’histoire. Il est donc en train de mettre en place des balises pour composer une histoire et pour se construire comme lecteur. </a:t>
            </a:r>
          </a:p>
          <a:p>
            <a:pPr marL="0" indent="0">
              <a:buNone/>
            </a:pPr>
            <a:endParaRPr lang="fr-CA" dirty="0"/>
          </a:p>
        </p:txBody>
      </p:sp>
    </p:spTree>
    <p:extLst>
      <p:ext uri="{BB962C8B-B14F-4D97-AF65-F5344CB8AC3E}">
        <p14:creationId xmlns:p14="http://schemas.microsoft.com/office/powerpoint/2010/main" val="865017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4A16B-A431-DE2A-AC27-AACB95F34FE6}"/>
              </a:ext>
            </a:extLst>
          </p:cNvPr>
          <p:cNvSpPr>
            <a:spLocks noGrp="1"/>
          </p:cNvSpPr>
          <p:nvPr>
            <p:ph type="title"/>
            <p:custDataLst>
              <p:tags r:id="rId1"/>
            </p:custDataLst>
          </p:nvPr>
        </p:nvSpPr>
        <p:spPr>
          <a:xfrm>
            <a:off x="838200" y="261140"/>
            <a:ext cx="10515600" cy="700885"/>
          </a:xfrm>
        </p:spPr>
        <p:txBody>
          <a:bodyPr>
            <a:normAutofit/>
          </a:bodyPr>
          <a:lstStyle/>
          <a:p>
            <a:r>
              <a:rPr lang="fr-CA" sz="3200" b="1" dirty="0"/>
              <a:t>Les impacts de l’utilisation d’objets</a:t>
            </a:r>
          </a:p>
        </p:txBody>
      </p:sp>
      <p:sp>
        <p:nvSpPr>
          <p:cNvPr id="9" name="Rectangle : coins arrondis 8">
            <a:extLst>
              <a:ext uri="{FF2B5EF4-FFF2-40B4-BE49-F238E27FC236}">
                <a16:creationId xmlns:a16="http://schemas.microsoft.com/office/drawing/2014/main" id="{940E233C-7101-9739-B9FA-0069D1E299AB}"/>
              </a:ext>
            </a:extLst>
          </p:cNvPr>
          <p:cNvSpPr/>
          <p:nvPr>
            <p:custDataLst>
              <p:tags r:id="rId2"/>
            </p:custDataLst>
          </p:nvPr>
        </p:nvSpPr>
        <p:spPr>
          <a:xfrm>
            <a:off x="489527" y="1513176"/>
            <a:ext cx="10864273" cy="33820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sz="2400" b="1" dirty="0"/>
              <a:t>Le sentiment de compétence joue un rôle important dans l’utilisation de la marionnette. La manipulation des objets demande de la pratique et du temps. Malgré le fait que les participantes n’avaient que 3 semaines pour la mise en pratique, nous constatons une hausse de l’utilisation de 50%. Ce qui démontre un désir d’expérimenter de leur part. </a:t>
            </a:r>
          </a:p>
          <a:p>
            <a:endParaRPr lang="fr-CA" sz="2400" b="1" dirty="0"/>
          </a:p>
          <a:p>
            <a:endParaRPr lang="fr-CA" sz="2400" b="1" dirty="0"/>
          </a:p>
        </p:txBody>
      </p:sp>
    </p:spTree>
    <p:extLst>
      <p:ext uri="{BB962C8B-B14F-4D97-AF65-F5344CB8AC3E}">
        <p14:creationId xmlns:p14="http://schemas.microsoft.com/office/powerpoint/2010/main" val="4072843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A86C60-F601-4C9C-A94A-580DCA3A1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803713-6070-6DBE-8CD9-5EC81A82F8B8}"/>
              </a:ext>
            </a:extLst>
          </p:cNvPr>
          <p:cNvSpPr>
            <a:spLocks noGrp="1"/>
          </p:cNvSpPr>
          <p:nvPr>
            <p:ph type="title"/>
            <p:custDataLst>
              <p:tags r:id="rId2"/>
            </p:custDataLst>
          </p:nvPr>
        </p:nvSpPr>
        <p:spPr>
          <a:xfrm>
            <a:off x="274190" y="264270"/>
            <a:ext cx="3636915" cy="5334000"/>
          </a:xfrm>
        </p:spPr>
        <p:txBody>
          <a:bodyPr anchor="t">
            <a:normAutofit/>
          </a:bodyPr>
          <a:lstStyle/>
          <a:p>
            <a:r>
              <a:rPr lang="fr-CA" sz="3400" dirty="0"/>
              <a:t>Statistiques descriptives</a:t>
            </a:r>
          </a:p>
        </p:txBody>
      </p:sp>
      <p:cxnSp>
        <p:nvCxnSpPr>
          <p:cNvPr id="14" name="Straight Connector 13">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5039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48C6D9A-B548-7BD0-9A14-F43B7639AFDC}"/>
              </a:ext>
            </a:extLst>
          </p:cNvPr>
          <p:cNvSpPr>
            <a:spLocks noGrp="1"/>
          </p:cNvSpPr>
          <p:nvPr>
            <p:ph idx="1"/>
            <p:custDataLst>
              <p:tags r:id="rId4"/>
            </p:custDataLst>
          </p:nvPr>
        </p:nvSpPr>
        <p:spPr>
          <a:xfrm>
            <a:off x="274190" y="1440873"/>
            <a:ext cx="4142117" cy="5152857"/>
          </a:xfrm>
        </p:spPr>
        <p:txBody>
          <a:bodyPr anchor="t">
            <a:normAutofit/>
          </a:bodyPr>
          <a:lstStyle/>
          <a:p>
            <a:pPr marL="0" indent="0">
              <a:buNone/>
            </a:pPr>
            <a:r>
              <a:rPr lang="fr-CA" sz="2400" b="1" dirty="0"/>
              <a:t>Les comportements nouveaux des enfants</a:t>
            </a:r>
          </a:p>
          <a:p>
            <a:pPr marL="285750" indent="-285750">
              <a:buFont typeface="Wingdings" panose="05000000000000000000" pitchFamily="2" charset="2"/>
              <a:buChar char="Ø"/>
            </a:pPr>
            <a:r>
              <a:rPr lang="fr-CA" sz="2400" b="1" dirty="0"/>
              <a:t>Les intérêts</a:t>
            </a:r>
          </a:p>
          <a:p>
            <a:pPr marL="285750" indent="-285750">
              <a:buFont typeface="Wingdings" panose="05000000000000000000" pitchFamily="2" charset="2"/>
              <a:buChar char="Ø"/>
            </a:pPr>
            <a:r>
              <a:rPr lang="fr-CA" sz="2400" b="1" dirty="0"/>
              <a:t>Les nouveaux jeux</a:t>
            </a:r>
          </a:p>
          <a:p>
            <a:pPr marL="285750" indent="-285750">
              <a:buFont typeface="Wingdings" panose="05000000000000000000" pitchFamily="2" charset="2"/>
              <a:buChar char="Ø"/>
            </a:pPr>
            <a:r>
              <a:rPr lang="fr-CA" sz="2400" b="1" dirty="0"/>
              <a:t>La participation plus active</a:t>
            </a:r>
          </a:p>
          <a:p>
            <a:endParaRPr lang="fr-CA" sz="1600" b="1" dirty="0"/>
          </a:p>
          <a:p>
            <a:pPr marL="0" indent="0">
              <a:buNone/>
            </a:pPr>
            <a:r>
              <a:rPr lang="fr-CA" sz="2400" b="1" dirty="0"/>
              <a:t>La diversification des pratiques</a:t>
            </a:r>
            <a:endParaRPr lang="fr-CA" sz="1600" b="1" dirty="0"/>
          </a:p>
          <a:p>
            <a:pPr marL="285750" indent="-285750">
              <a:buFont typeface="Wingdings" panose="05000000000000000000" pitchFamily="2" charset="2"/>
              <a:buChar char="Ø"/>
            </a:pPr>
            <a:r>
              <a:rPr lang="fr-CA" sz="2400" b="1" dirty="0"/>
              <a:t>L’exploitation diverse du livre</a:t>
            </a:r>
          </a:p>
          <a:p>
            <a:pPr marL="285750" indent="-285750">
              <a:buFont typeface="Wingdings" panose="05000000000000000000" pitchFamily="2" charset="2"/>
              <a:buChar char="Ø"/>
            </a:pPr>
            <a:r>
              <a:rPr lang="fr-CA" sz="2400" b="1" dirty="0"/>
              <a:t>L’animation</a:t>
            </a:r>
          </a:p>
          <a:p>
            <a:pPr marL="0" indent="0">
              <a:buNone/>
            </a:pPr>
            <a:endParaRPr lang="fr-CA" dirty="0"/>
          </a:p>
        </p:txBody>
      </p:sp>
      <p:graphicFrame>
        <p:nvGraphicFramePr>
          <p:cNvPr id="7" name="Graphique 6">
            <a:extLst>
              <a:ext uri="{FF2B5EF4-FFF2-40B4-BE49-F238E27FC236}">
                <a16:creationId xmlns:a16="http://schemas.microsoft.com/office/drawing/2014/main" id="{823A7F3C-369C-6710-E2F1-A269BD79201C}"/>
              </a:ext>
            </a:extLst>
          </p:cNvPr>
          <p:cNvGraphicFramePr>
            <a:graphicFrameLocks/>
          </p:cNvGraphicFramePr>
          <p:nvPr>
            <p:custDataLst>
              <p:tags r:id="rId5"/>
            </p:custDataLst>
            <p:extLst>
              <p:ext uri="{D42A27DB-BD31-4B8C-83A1-F6EECF244321}">
                <p14:modId xmlns:p14="http://schemas.microsoft.com/office/powerpoint/2010/main" val="19072535"/>
              </p:ext>
            </p:extLst>
          </p:nvPr>
        </p:nvGraphicFramePr>
        <p:xfrm>
          <a:off x="5544405" y="427783"/>
          <a:ext cx="6148241" cy="587574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30358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0CC90-0735-04E3-1463-7FCE69E4A884}"/>
              </a:ext>
            </a:extLst>
          </p:cNvPr>
          <p:cNvSpPr>
            <a:spLocks noGrp="1"/>
          </p:cNvSpPr>
          <p:nvPr>
            <p:ph type="title"/>
            <p:custDataLst>
              <p:tags r:id="rId1"/>
            </p:custDataLst>
          </p:nvPr>
        </p:nvSpPr>
        <p:spPr>
          <a:xfrm>
            <a:off x="409576" y="200026"/>
            <a:ext cx="11316850" cy="1116811"/>
          </a:xfrm>
        </p:spPr>
        <p:txBody>
          <a:bodyPr>
            <a:normAutofit/>
          </a:bodyPr>
          <a:lstStyle/>
          <a:p>
            <a:r>
              <a:rPr lang="fr-CA" sz="3200" b="1" dirty="0"/>
              <a:t>l’impact de l’utilisation de la marionnette pour introduire l’histoire</a:t>
            </a:r>
          </a:p>
        </p:txBody>
      </p:sp>
      <p:sp>
        <p:nvSpPr>
          <p:cNvPr id="4" name="Rectangle 3">
            <a:extLst>
              <a:ext uri="{FF2B5EF4-FFF2-40B4-BE49-F238E27FC236}">
                <a16:creationId xmlns:a16="http://schemas.microsoft.com/office/drawing/2014/main" id="{0249B385-7E35-135F-D3A6-EF5F6234EB16}"/>
              </a:ext>
            </a:extLst>
          </p:cNvPr>
          <p:cNvSpPr/>
          <p:nvPr>
            <p:custDataLst>
              <p:tags r:id="rId2"/>
            </p:custDataLst>
          </p:nvPr>
        </p:nvSpPr>
        <p:spPr>
          <a:xfrm>
            <a:off x="409576" y="1543745"/>
            <a:ext cx="5543550" cy="5114229"/>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400" b="1" dirty="0">
                <a:solidFill>
                  <a:schemeClr val="tx1"/>
                </a:solidFill>
              </a:rPr>
              <a:t>Les enfants démontrent de l’intérêt rapidement et viennent s’installer rapidement 80%.</a:t>
            </a:r>
          </a:p>
          <a:p>
            <a:pPr marL="0" indent="0">
              <a:buNone/>
            </a:pPr>
            <a:endParaRPr lang="fr-CA" sz="2400" b="1" dirty="0">
              <a:solidFill>
                <a:schemeClr val="tx1"/>
              </a:solidFill>
            </a:endParaRPr>
          </a:p>
          <a:p>
            <a:pPr marL="0" indent="0">
              <a:buNone/>
            </a:pPr>
            <a:r>
              <a:rPr lang="fr-CA" sz="2400" b="1" dirty="0">
                <a:solidFill>
                  <a:schemeClr val="tx1"/>
                </a:solidFill>
              </a:rPr>
              <a:t>Comme la marionnette capte leur attention, les enfants sont interpellés et ils viennent s’installer plus rapidement. La marionnette (qui pourrait représenter un toutou, un objet transitionnel), pique leur curiosité. </a:t>
            </a:r>
          </a:p>
          <a:p>
            <a:pPr marL="0" indent="0">
              <a:buNone/>
            </a:pPr>
            <a:r>
              <a:rPr lang="fr-CA" sz="2400" b="1" dirty="0">
                <a:solidFill>
                  <a:schemeClr val="tx1"/>
                </a:solidFill>
              </a:rPr>
              <a:t>La représentation du 20% restant s’explique par le fait qu’une des participantes ne l'utilise pas. </a:t>
            </a:r>
          </a:p>
        </p:txBody>
      </p:sp>
      <p:sp>
        <p:nvSpPr>
          <p:cNvPr id="5" name="Rectangle : coins arrondis 4">
            <a:extLst>
              <a:ext uri="{FF2B5EF4-FFF2-40B4-BE49-F238E27FC236}">
                <a16:creationId xmlns:a16="http://schemas.microsoft.com/office/drawing/2014/main" id="{BF819F31-D36E-4EBC-4BF0-F22564561960}"/>
              </a:ext>
            </a:extLst>
          </p:cNvPr>
          <p:cNvSpPr/>
          <p:nvPr>
            <p:custDataLst>
              <p:tags r:id="rId3"/>
            </p:custDataLst>
          </p:nvPr>
        </p:nvSpPr>
        <p:spPr>
          <a:xfrm>
            <a:off x="6886576" y="1436881"/>
            <a:ext cx="4314824" cy="48951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endParaRPr lang="fr-CA" sz="2400" b="1" dirty="0"/>
          </a:p>
          <a:p>
            <a:pPr marL="0" indent="0">
              <a:buNone/>
            </a:pPr>
            <a:r>
              <a:rPr lang="fr-CA" sz="2400" b="1" dirty="0"/>
              <a:t>Les enfants posent des questions 20%.</a:t>
            </a:r>
          </a:p>
          <a:p>
            <a:pPr marL="0" indent="0">
              <a:buNone/>
            </a:pPr>
            <a:endParaRPr lang="fr-CA" sz="2400" b="1" dirty="0"/>
          </a:p>
          <a:p>
            <a:pPr marL="0" indent="0">
              <a:buNone/>
            </a:pPr>
            <a:r>
              <a:rPr lang="fr-CA" sz="2400" b="1" dirty="0"/>
              <a:t>Il est possible que la curiosité de découvrir l’histoire qui sera racontée fasse en sorte que les enfants ont plus d’attention et plus de concentration. Ils sont plus prédisposés à écouter qu’à discuter. </a:t>
            </a:r>
          </a:p>
        </p:txBody>
      </p:sp>
    </p:spTree>
    <p:extLst>
      <p:ext uri="{BB962C8B-B14F-4D97-AF65-F5344CB8AC3E}">
        <p14:creationId xmlns:p14="http://schemas.microsoft.com/office/powerpoint/2010/main" val="3595778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6A86C60-F601-4C9C-A94A-580DCA3A1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1F08C8-FC7B-E437-23E8-A32B6598EB14}"/>
              </a:ext>
            </a:extLst>
          </p:cNvPr>
          <p:cNvSpPr>
            <a:spLocks noGrp="1"/>
          </p:cNvSpPr>
          <p:nvPr>
            <p:ph type="title"/>
            <p:custDataLst>
              <p:tags r:id="rId2"/>
            </p:custDataLst>
          </p:nvPr>
        </p:nvSpPr>
        <p:spPr>
          <a:xfrm>
            <a:off x="206096" y="333174"/>
            <a:ext cx="3636915" cy="1010054"/>
          </a:xfrm>
        </p:spPr>
        <p:txBody>
          <a:bodyPr anchor="t">
            <a:normAutofit fontScale="90000"/>
          </a:bodyPr>
          <a:lstStyle/>
          <a:p>
            <a:r>
              <a:rPr lang="fr-CA" sz="3400" dirty="0"/>
              <a:t>Statistiques descriptives</a:t>
            </a:r>
            <a:endParaRPr lang="fr-CA" sz="3400" b="1" dirty="0"/>
          </a:p>
        </p:txBody>
      </p:sp>
      <p:cxnSp>
        <p:nvCxnSpPr>
          <p:cNvPr id="14" name="Straight Connector 10">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5039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A05D20B-AA30-F171-5F6C-3882FA01C0AA}"/>
              </a:ext>
            </a:extLst>
          </p:cNvPr>
          <p:cNvSpPr>
            <a:spLocks noGrp="1"/>
          </p:cNvSpPr>
          <p:nvPr>
            <p:ph idx="1"/>
            <p:custDataLst>
              <p:tags r:id="rId4"/>
            </p:custDataLst>
          </p:nvPr>
        </p:nvSpPr>
        <p:spPr>
          <a:xfrm>
            <a:off x="206096" y="1393489"/>
            <a:ext cx="4541002" cy="5347779"/>
          </a:xfrm>
        </p:spPr>
        <p:txBody>
          <a:bodyPr anchor="t">
            <a:normAutofit/>
          </a:bodyPr>
          <a:lstStyle/>
          <a:p>
            <a:pPr marL="0" indent="0">
              <a:buNone/>
            </a:pPr>
            <a:r>
              <a:rPr lang="fr-CA" sz="2800" b="1" dirty="0"/>
              <a:t>Les comportements nouveaux des enfants</a:t>
            </a:r>
          </a:p>
          <a:p>
            <a:pPr marL="285750" indent="-285750">
              <a:buFont typeface="Wingdings" panose="05000000000000000000" pitchFamily="2" charset="2"/>
              <a:buChar char="Ø"/>
            </a:pPr>
            <a:r>
              <a:rPr lang="fr-CA" sz="2400" b="1" dirty="0"/>
              <a:t>Les intérêts</a:t>
            </a:r>
          </a:p>
          <a:p>
            <a:pPr marL="285750" indent="-285750">
              <a:buFont typeface="Wingdings" panose="05000000000000000000" pitchFamily="2" charset="2"/>
              <a:buChar char="Ø"/>
            </a:pPr>
            <a:r>
              <a:rPr lang="fr-CA" sz="2400" b="1" dirty="0"/>
              <a:t>Les nouveaux jeux</a:t>
            </a:r>
          </a:p>
          <a:p>
            <a:pPr marL="285750" indent="-285750">
              <a:buFont typeface="Wingdings" panose="05000000000000000000" pitchFamily="2" charset="2"/>
              <a:buChar char="Ø"/>
            </a:pPr>
            <a:r>
              <a:rPr lang="fr-CA" sz="2400" b="1" dirty="0"/>
              <a:t>La participation plus active</a:t>
            </a:r>
          </a:p>
          <a:p>
            <a:endParaRPr lang="fr-CA" sz="1600" b="1" dirty="0"/>
          </a:p>
          <a:p>
            <a:pPr marL="0" indent="0">
              <a:buNone/>
            </a:pPr>
            <a:r>
              <a:rPr lang="fr-CA" sz="2800" b="1" dirty="0"/>
              <a:t>La diversification des pratiques</a:t>
            </a:r>
            <a:endParaRPr lang="fr-CA" sz="1600" b="1" dirty="0"/>
          </a:p>
          <a:p>
            <a:pPr marL="285750" indent="-285750">
              <a:buFont typeface="Wingdings" panose="05000000000000000000" pitchFamily="2" charset="2"/>
              <a:buChar char="Ø"/>
            </a:pPr>
            <a:r>
              <a:rPr lang="fr-CA" sz="2400" b="1" dirty="0"/>
              <a:t>L’exploitation diverse du livre</a:t>
            </a:r>
          </a:p>
          <a:p>
            <a:pPr marL="285750" indent="-285750">
              <a:buFont typeface="Wingdings" panose="05000000000000000000" pitchFamily="2" charset="2"/>
              <a:buChar char="Ø"/>
            </a:pPr>
            <a:r>
              <a:rPr lang="fr-CA" sz="2400" b="1" dirty="0"/>
              <a:t>L’animation</a:t>
            </a:r>
          </a:p>
          <a:p>
            <a:pPr marL="0" indent="0">
              <a:buNone/>
            </a:pPr>
            <a:endParaRPr lang="fr-CA" dirty="0"/>
          </a:p>
        </p:txBody>
      </p:sp>
      <p:graphicFrame>
        <p:nvGraphicFramePr>
          <p:cNvPr id="4" name="Graphique 3">
            <a:extLst>
              <a:ext uri="{FF2B5EF4-FFF2-40B4-BE49-F238E27FC236}">
                <a16:creationId xmlns:a16="http://schemas.microsoft.com/office/drawing/2014/main" id="{5B357469-0A40-3BA6-ED19-D34586059B9B}"/>
              </a:ext>
            </a:extLst>
          </p:cNvPr>
          <p:cNvGraphicFramePr>
            <a:graphicFrameLocks/>
          </p:cNvGraphicFramePr>
          <p:nvPr>
            <p:custDataLst>
              <p:tags r:id="rId5"/>
            </p:custDataLst>
            <p:extLst>
              <p:ext uri="{D42A27DB-BD31-4B8C-83A1-F6EECF244321}">
                <p14:modId xmlns:p14="http://schemas.microsoft.com/office/powerpoint/2010/main" val="1746037858"/>
              </p:ext>
            </p:extLst>
          </p:nvPr>
        </p:nvGraphicFramePr>
        <p:xfrm>
          <a:off x="5097295" y="333174"/>
          <a:ext cx="6888606" cy="640809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07519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C3872-6F1C-1218-1045-354375231DF0}"/>
              </a:ext>
            </a:extLst>
          </p:cNvPr>
          <p:cNvSpPr>
            <a:spLocks noGrp="1"/>
          </p:cNvSpPr>
          <p:nvPr>
            <p:ph type="title"/>
            <p:custDataLst>
              <p:tags r:id="rId1"/>
            </p:custDataLst>
          </p:nvPr>
        </p:nvSpPr>
        <p:spPr>
          <a:xfrm>
            <a:off x="602901" y="223040"/>
            <a:ext cx="10750899" cy="781795"/>
          </a:xfrm>
        </p:spPr>
        <p:txBody>
          <a:bodyPr>
            <a:normAutofit/>
          </a:bodyPr>
          <a:lstStyle/>
          <a:p>
            <a:r>
              <a:rPr lang="fr-CA" sz="3600" b="1" dirty="0"/>
              <a:t>Les pratiques d’animation avec des objets</a:t>
            </a:r>
          </a:p>
        </p:txBody>
      </p:sp>
      <p:sp>
        <p:nvSpPr>
          <p:cNvPr id="4" name="Rectangle : coins arrondis 3">
            <a:extLst>
              <a:ext uri="{FF2B5EF4-FFF2-40B4-BE49-F238E27FC236}">
                <a16:creationId xmlns:a16="http://schemas.microsoft.com/office/drawing/2014/main" id="{42FBA845-91F6-4EA6-4470-E063BA8AD47F}"/>
              </a:ext>
            </a:extLst>
          </p:cNvPr>
          <p:cNvSpPr/>
          <p:nvPr>
            <p:custDataLst>
              <p:tags r:id="rId2"/>
            </p:custDataLst>
          </p:nvPr>
        </p:nvSpPr>
        <p:spPr>
          <a:xfrm>
            <a:off x="838199" y="1733550"/>
            <a:ext cx="10639425" cy="4473286"/>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400" b="1" dirty="0">
                <a:solidFill>
                  <a:schemeClr val="tx1"/>
                </a:solidFill>
              </a:rPr>
              <a:t>Le fait que nos participantes ne soient pas à l’aise avec les marionnettes et les autres objets explique que les pratiques favorisent le sentiment de compétence à 0%. </a:t>
            </a:r>
          </a:p>
          <a:p>
            <a:pPr marL="0" indent="0">
              <a:buNone/>
            </a:pPr>
            <a:r>
              <a:rPr lang="fr-CA" sz="2400" b="1" dirty="0">
                <a:solidFill>
                  <a:schemeClr val="tx1"/>
                </a:solidFill>
              </a:rPr>
              <a:t>L’inconfort à utiliser les objets justifie la donnée qui démontre que seulement 20% disent que l’animation avec un objet améliore leur pratique. </a:t>
            </a:r>
          </a:p>
          <a:p>
            <a:pPr marL="0" indent="0">
              <a:buNone/>
            </a:pPr>
            <a:r>
              <a:rPr lang="fr-CA" sz="2400" b="1" dirty="0">
                <a:solidFill>
                  <a:schemeClr val="tx1"/>
                </a:solidFill>
              </a:rPr>
              <a:t>Cependant, force est de constater que lorsqu’ils sont utilisés, ils soutiennent l’animation tout en diminuant les interventions pour les comportements inadéquats auprès du groupe à 60%. </a:t>
            </a:r>
          </a:p>
        </p:txBody>
      </p:sp>
    </p:spTree>
    <p:extLst>
      <p:ext uri="{BB962C8B-B14F-4D97-AF65-F5344CB8AC3E}">
        <p14:creationId xmlns:p14="http://schemas.microsoft.com/office/powerpoint/2010/main" val="233423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E2F958B-BEB2-909A-972F-D42452837B3D}"/>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fontScale="90000"/>
          </a:bodyPr>
          <a:lstStyle/>
          <a:p>
            <a:pPr algn="ctr"/>
            <a:r>
              <a:rPr lang="en-US" b="1" dirty="0"/>
              <a:t>Exploiter la </a:t>
            </a:r>
            <a:r>
              <a:rPr lang="en-US" b="1" dirty="0" err="1"/>
              <a:t>littérature</a:t>
            </a:r>
            <a:r>
              <a:rPr lang="en-US" b="1" dirty="0"/>
              <a:t> et le livre </a:t>
            </a:r>
            <a:r>
              <a:rPr lang="en-US" b="1" dirty="0" err="1"/>
              <a:t>partout</a:t>
            </a:r>
            <a:r>
              <a:rPr lang="en-US" b="1" dirty="0"/>
              <a:t> </a:t>
            </a:r>
            <a:r>
              <a:rPr lang="en-US" b="1" dirty="0" err="1"/>
              <a:t>en</a:t>
            </a:r>
            <a:r>
              <a:rPr lang="en-US" b="1" dirty="0"/>
              <a:t> tout temps</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A0BE9420-A406-5B91-A971-1BE84907CD69}"/>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960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F03A2E-B266-4817-B378-45B9DC3EC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4C149F-55A9-7925-10B7-72082B89A5BC}"/>
              </a:ext>
            </a:extLst>
          </p:cNvPr>
          <p:cNvSpPr>
            <a:spLocks noGrp="1"/>
          </p:cNvSpPr>
          <p:nvPr>
            <p:ph type="title"/>
            <p:custDataLst>
              <p:tags r:id="rId2"/>
            </p:custDataLst>
          </p:nvPr>
        </p:nvSpPr>
        <p:spPr>
          <a:xfrm>
            <a:off x="116776" y="183357"/>
            <a:ext cx="2746496" cy="594080"/>
          </a:xfrm>
        </p:spPr>
        <p:txBody>
          <a:bodyPr>
            <a:noAutofit/>
          </a:bodyPr>
          <a:lstStyle/>
          <a:p>
            <a:r>
              <a:rPr lang="fr-CA" sz="2000" dirty="0"/>
              <a:t>Statistiques descriptives</a:t>
            </a:r>
            <a:endParaRPr lang="fr-CA" sz="2000" b="1" dirty="0"/>
          </a:p>
        </p:txBody>
      </p:sp>
      <p:cxnSp>
        <p:nvCxnSpPr>
          <p:cNvPr id="14" name="Straight Connector 10">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CDED37E-8D02-2CE8-3A69-34FD6B5F7DD1}"/>
              </a:ext>
            </a:extLst>
          </p:cNvPr>
          <p:cNvSpPr>
            <a:spLocks noGrp="1"/>
          </p:cNvSpPr>
          <p:nvPr>
            <p:ph idx="1"/>
            <p:custDataLst>
              <p:tags r:id="rId4"/>
            </p:custDataLst>
          </p:nvPr>
        </p:nvSpPr>
        <p:spPr>
          <a:xfrm>
            <a:off x="2042922" y="30908"/>
            <a:ext cx="2651180" cy="707886"/>
          </a:xfrm>
        </p:spPr>
        <p:txBody>
          <a:bodyPr>
            <a:normAutofit/>
          </a:bodyPr>
          <a:lstStyle/>
          <a:p>
            <a:pPr marL="0" indent="0">
              <a:buNone/>
            </a:pPr>
            <a:r>
              <a:rPr lang="fr-CA" sz="1800" b="1" dirty="0"/>
              <a:t>Les comportements nouveaux des enfants</a:t>
            </a:r>
          </a:p>
          <a:p>
            <a:pPr marL="0" indent="0">
              <a:buNone/>
            </a:pPr>
            <a:endParaRPr lang="fr-CA" dirty="0"/>
          </a:p>
        </p:txBody>
      </p:sp>
      <p:graphicFrame>
        <p:nvGraphicFramePr>
          <p:cNvPr id="4" name="Graphique 3">
            <a:extLst>
              <a:ext uri="{FF2B5EF4-FFF2-40B4-BE49-F238E27FC236}">
                <a16:creationId xmlns:a16="http://schemas.microsoft.com/office/drawing/2014/main" id="{44279092-3A7D-5D9B-166C-2EF40674D218}"/>
              </a:ext>
            </a:extLst>
          </p:cNvPr>
          <p:cNvGraphicFramePr>
            <a:graphicFrameLocks/>
          </p:cNvGraphicFramePr>
          <p:nvPr>
            <p:custDataLst>
              <p:tags r:id="rId5"/>
            </p:custDataLst>
            <p:extLst>
              <p:ext uri="{D42A27DB-BD31-4B8C-83A1-F6EECF244321}">
                <p14:modId xmlns:p14="http://schemas.microsoft.com/office/powerpoint/2010/main" val="726675879"/>
              </p:ext>
            </p:extLst>
          </p:nvPr>
        </p:nvGraphicFramePr>
        <p:xfrm>
          <a:off x="116776" y="1590728"/>
          <a:ext cx="11459139" cy="5227225"/>
        </p:xfrm>
        <a:graphic>
          <a:graphicData uri="http://schemas.openxmlformats.org/drawingml/2006/chart">
            <c:chart xmlns:c="http://schemas.openxmlformats.org/drawingml/2006/chart" xmlns:r="http://schemas.openxmlformats.org/officeDocument/2006/relationships" r:id="rId10"/>
          </a:graphicData>
        </a:graphic>
      </p:graphicFrame>
      <p:sp>
        <p:nvSpPr>
          <p:cNvPr id="5" name="ZoneTexte 4">
            <a:extLst>
              <a:ext uri="{FF2B5EF4-FFF2-40B4-BE49-F238E27FC236}">
                <a16:creationId xmlns:a16="http://schemas.microsoft.com/office/drawing/2014/main" id="{F18788B3-9800-F45D-D659-950EEAB6650C}"/>
              </a:ext>
            </a:extLst>
          </p:cNvPr>
          <p:cNvSpPr txBox="1"/>
          <p:nvPr>
            <p:custDataLst>
              <p:tags r:id="rId6"/>
            </p:custDataLst>
          </p:nvPr>
        </p:nvSpPr>
        <p:spPr>
          <a:xfrm>
            <a:off x="1747409" y="604407"/>
            <a:ext cx="3623750" cy="1323439"/>
          </a:xfrm>
          <a:prstGeom prst="rect">
            <a:avLst/>
          </a:prstGeom>
          <a:noFill/>
        </p:spPr>
        <p:txBody>
          <a:bodyPr wrap="square" rtlCol="0">
            <a:spAutoFit/>
          </a:bodyPr>
          <a:lstStyle/>
          <a:p>
            <a:pPr marL="457200" indent="-457200">
              <a:buFont typeface="Wingdings" panose="05000000000000000000" pitchFamily="2" charset="2"/>
              <a:buChar char="Ø"/>
            </a:pPr>
            <a:r>
              <a:rPr lang="fr-CA" sz="1600" b="1" dirty="0"/>
              <a:t>Les intérêts</a:t>
            </a:r>
          </a:p>
          <a:p>
            <a:pPr marL="457200" indent="-457200">
              <a:buFont typeface="Wingdings" panose="05000000000000000000" pitchFamily="2" charset="2"/>
              <a:buChar char="Ø"/>
            </a:pPr>
            <a:r>
              <a:rPr lang="fr-CA" sz="1600" b="1" dirty="0"/>
              <a:t>Les nouveaux jeux</a:t>
            </a:r>
          </a:p>
          <a:p>
            <a:pPr marL="457200" indent="-457200">
              <a:buFont typeface="Wingdings" panose="05000000000000000000" pitchFamily="2" charset="2"/>
              <a:buChar char="Ø"/>
            </a:pPr>
            <a:r>
              <a:rPr lang="fr-CA" sz="1600" b="1" dirty="0"/>
              <a:t>Les nouvelles habiletés</a:t>
            </a:r>
          </a:p>
          <a:p>
            <a:pPr marL="457200" indent="-457200">
              <a:buFont typeface="Wingdings" panose="05000000000000000000" pitchFamily="2" charset="2"/>
              <a:buChar char="Ø"/>
            </a:pPr>
            <a:r>
              <a:rPr lang="fr-CA" sz="1600" b="1" dirty="0"/>
              <a:t>La participation plus active</a:t>
            </a:r>
          </a:p>
          <a:p>
            <a:pPr marL="457200" indent="-457200">
              <a:buFont typeface="Wingdings" panose="05000000000000000000" pitchFamily="2" charset="2"/>
              <a:buChar char="Ø"/>
            </a:pPr>
            <a:endParaRPr lang="fr-CA" sz="1600" b="1" dirty="0"/>
          </a:p>
        </p:txBody>
      </p:sp>
      <p:sp>
        <p:nvSpPr>
          <p:cNvPr id="7" name="ZoneTexte 6">
            <a:extLst>
              <a:ext uri="{FF2B5EF4-FFF2-40B4-BE49-F238E27FC236}">
                <a16:creationId xmlns:a16="http://schemas.microsoft.com/office/drawing/2014/main" id="{12DF6ECC-6F2C-4791-46BC-41D13079DC16}"/>
              </a:ext>
            </a:extLst>
          </p:cNvPr>
          <p:cNvSpPr txBox="1"/>
          <p:nvPr>
            <p:custDataLst>
              <p:tags r:id="rId7"/>
            </p:custDataLst>
          </p:nvPr>
        </p:nvSpPr>
        <p:spPr>
          <a:xfrm>
            <a:off x="4820686" y="103650"/>
            <a:ext cx="4125873" cy="800219"/>
          </a:xfrm>
          <a:prstGeom prst="rect">
            <a:avLst/>
          </a:prstGeom>
          <a:noFill/>
        </p:spPr>
        <p:txBody>
          <a:bodyPr wrap="none" rtlCol="0">
            <a:spAutoFit/>
          </a:bodyPr>
          <a:lstStyle/>
          <a:p>
            <a:r>
              <a:rPr lang="fr-CA" b="1" dirty="0"/>
              <a:t>Diversification des pratiques</a:t>
            </a:r>
          </a:p>
          <a:p>
            <a:pPr marL="285750" indent="-285750">
              <a:buFont typeface="Wingdings" panose="05000000000000000000" pitchFamily="2" charset="2"/>
              <a:buChar char="Ø"/>
            </a:pPr>
            <a:r>
              <a:rPr lang="fr-CA" sz="1400" b="1" dirty="0"/>
              <a:t>L’exploitation diverse du livre</a:t>
            </a:r>
          </a:p>
          <a:p>
            <a:pPr marL="285750" indent="-285750">
              <a:buFont typeface="Wingdings" panose="05000000000000000000" pitchFamily="2" charset="2"/>
              <a:buChar char="Ø"/>
            </a:pPr>
            <a:r>
              <a:rPr lang="fr-CA" sz="1400" b="1" dirty="0"/>
              <a:t>L’exploitation du livre dans divers moments de vie</a:t>
            </a:r>
          </a:p>
        </p:txBody>
      </p:sp>
      <p:sp>
        <p:nvSpPr>
          <p:cNvPr id="8" name="ZoneTexte 7">
            <a:extLst>
              <a:ext uri="{FF2B5EF4-FFF2-40B4-BE49-F238E27FC236}">
                <a16:creationId xmlns:a16="http://schemas.microsoft.com/office/drawing/2014/main" id="{8565D8CC-A092-C2EA-B5A1-17BF638F47ED}"/>
              </a:ext>
            </a:extLst>
          </p:cNvPr>
          <p:cNvSpPr txBox="1"/>
          <p:nvPr>
            <p:custDataLst>
              <p:tags r:id="rId8"/>
            </p:custDataLst>
          </p:nvPr>
        </p:nvSpPr>
        <p:spPr>
          <a:xfrm>
            <a:off x="4820686" y="877966"/>
            <a:ext cx="5876417" cy="369332"/>
          </a:xfrm>
          <a:prstGeom prst="rect">
            <a:avLst/>
          </a:prstGeom>
          <a:noFill/>
        </p:spPr>
        <p:txBody>
          <a:bodyPr wrap="none" rtlCol="0">
            <a:spAutoFit/>
          </a:bodyPr>
          <a:lstStyle/>
          <a:p>
            <a:r>
              <a:rPr lang="fr-CA" b="1" dirty="0"/>
              <a:t>Les nouvelles connaissances sur la littérature pour la jeunesse</a:t>
            </a:r>
          </a:p>
        </p:txBody>
      </p:sp>
    </p:spTree>
    <p:extLst>
      <p:ext uri="{BB962C8B-B14F-4D97-AF65-F5344CB8AC3E}">
        <p14:creationId xmlns:p14="http://schemas.microsoft.com/office/powerpoint/2010/main" val="2853873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F0557-20AB-55FF-8AC0-2C7896D70A09}"/>
              </a:ext>
            </a:extLst>
          </p:cNvPr>
          <p:cNvSpPr>
            <a:spLocks noGrp="1"/>
          </p:cNvSpPr>
          <p:nvPr>
            <p:ph type="title"/>
            <p:custDataLst>
              <p:tags r:id="rId1"/>
            </p:custDataLst>
          </p:nvPr>
        </p:nvSpPr>
        <p:spPr>
          <a:xfrm>
            <a:off x="300037" y="192281"/>
            <a:ext cx="11591923" cy="1116811"/>
          </a:xfrm>
        </p:spPr>
        <p:txBody>
          <a:bodyPr>
            <a:noAutofit/>
          </a:bodyPr>
          <a:lstStyle/>
          <a:p>
            <a:r>
              <a:rPr lang="fr-CA" sz="2800" b="1" dirty="0"/>
              <a:t>Les impacts sur le groupe de l’utilisation de la littérature partout en tout temps</a:t>
            </a:r>
          </a:p>
        </p:txBody>
      </p:sp>
      <p:sp>
        <p:nvSpPr>
          <p:cNvPr id="4" name="Rectangle 3">
            <a:extLst>
              <a:ext uri="{FF2B5EF4-FFF2-40B4-BE49-F238E27FC236}">
                <a16:creationId xmlns:a16="http://schemas.microsoft.com/office/drawing/2014/main" id="{DF801893-1933-5962-5745-004D5C1D8092}"/>
              </a:ext>
            </a:extLst>
          </p:cNvPr>
          <p:cNvSpPr/>
          <p:nvPr>
            <p:custDataLst>
              <p:tags r:id="rId2"/>
            </p:custDataLst>
          </p:nvPr>
        </p:nvSpPr>
        <p:spPr>
          <a:xfrm>
            <a:off x="300038" y="1733550"/>
            <a:ext cx="11591924" cy="40100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Les statistiques démontrent que l’utilisation des livres partout en tout temps favorise à 100%: le plaisir autour du livre, le calme, le développement global et l’apprentissage par le jeu.  </a:t>
            </a:r>
          </a:p>
          <a:p>
            <a:pPr marL="0" indent="0">
              <a:buNone/>
            </a:pPr>
            <a:endParaRPr lang="fr-CA" sz="2400" b="1" dirty="0"/>
          </a:p>
          <a:p>
            <a:pPr marL="0" indent="0">
              <a:buNone/>
            </a:pPr>
            <a:r>
              <a:rPr lang="fr-CA" sz="2400" b="1" dirty="0"/>
              <a:t>La donnée la plus intéressante, selon nous, montre que cette mise en pratique favorise le calme. On peut expliquer ce résultat par l’utilisation habituelle du livre avant la période de la sieste, donc dans un moment de vie plus calme au service de garde.  De plus, la lecture favorise la détente et diminue l’agitation et l’anxiété. Finalement, le fait que les enfants se racontent des histoires dans divers coins du local favorise une atmosphère détendue. </a:t>
            </a:r>
          </a:p>
        </p:txBody>
      </p:sp>
    </p:spTree>
    <p:extLst>
      <p:ext uri="{BB962C8B-B14F-4D97-AF65-F5344CB8AC3E}">
        <p14:creationId xmlns:p14="http://schemas.microsoft.com/office/powerpoint/2010/main" val="285357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ABE34-0008-3F66-5126-EC63B4F9C0D3}"/>
              </a:ext>
            </a:extLst>
          </p:cNvPr>
          <p:cNvSpPr>
            <a:spLocks noGrp="1"/>
          </p:cNvSpPr>
          <p:nvPr>
            <p:ph type="title"/>
            <p:custDataLst>
              <p:tags r:id="rId1"/>
            </p:custDataLst>
          </p:nvPr>
        </p:nvSpPr>
        <p:spPr>
          <a:xfrm>
            <a:off x="200891" y="187827"/>
            <a:ext cx="11769436" cy="1116811"/>
          </a:xfrm>
        </p:spPr>
        <p:txBody>
          <a:bodyPr>
            <a:normAutofit/>
          </a:bodyPr>
          <a:lstStyle/>
          <a:p>
            <a:r>
              <a:rPr lang="fr-CA" sz="2800" b="1" dirty="0"/>
              <a:t>Présentation des autres enfants qui ont bénéficié de la recherche</a:t>
            </a:r>
            <a:endParaRPr lang="fr-CA" sz="2800" dirty="0"/>
          </a:p>
        </p:txBody>
      </p:sp>
      <p:sp>
        <p:nvSpPr>
          <p:cNvPr id="6" name="Parchemin : vertical 5">
            <a:extLst>
              <a:ext uri="{FF2B5EF4-FFF2-40B4-BE49-F238E27FC236}">
                <a16:creationId xmlns:a16="http://schemas.microsoft.com/office/drawing/2014/main" id="{3EDD8EC9-3FFA-642D-0690-AFF1A26C5630}"/>
              </a:ext>
            </a:extLst>
          </p:cNvPr>
          <p:cNvSpPr/>
          <p:nvPr>
            <p:custDataLst>
              <p:tags r:id="rId2"/>
            </p:custDataLst>
          </p:nvPr>
        </p:nvSpPr>
        <p:spPr>
          <a:xfrm>
            <a:off x="221673" y="1304638"/>
            <a:ext cx="9402618" cy="5303191"/>
          </a:xfrm>
          <a:prstGeom prst="verticalScroll">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7030A0"/>
                </a:solidFill>
              </a:rPr>
              <a:t>Plusieurs enfants des divers milieux ont également bénéficié des nouvelles mises en pratique dans certains contextes: </a:t>
            </a:r>
          </a:p>
          <a:p>
            <a:pPr algn="ctr"/>
            <a:r>
              <a:rPr lang="fr-CA" sz="2400" b="1" dirty="0">
                <a:solidFill>
                  <a:srgbClr val="7030A0"/>
                </a:solidFill>
              </a:rPr>
              <a:t> </a:t>
            </a:r>
          </a:p>
          <a:p>
            <a:pPr marL="342900" indent="-342900" algn="ctr">
              <a:buFont typeface="Wingdings" panose="05000000000000000000" pitchFamily="2" charset="2"/>
              <a:buChar char="Ø"/>
            </a:pPr>
            <a:r>
              <a:rPr lang="fr-CA" sz="2000" b="1" dirty="0">
                <a:solidFill>
                  <a:schemeClr val="tx1"/>
                </a:solidFill>
              </a:rPr>
              <a:t>Un enfant ayant de besoin particulier participait à la lecture de l’histoire d’une participante, car cette routine lui permettait d’être plus calme.</a:t>
            </a:r>
          </a:p>
          <a:p>
            <a:pPr marL="342900" indent="-342900" algn="ctr">
              <a:buFont typeface="Wingdings" panose="05000000000000000000" pitchFamily="2" charset="2"/>
              <a:buChar char="Ø"/>
            </a:pPr>
            <a:r>
              <a:rPr lang="fr-CA" sz="2000" b="1" dirty="0">
                <a:solidFill>
                  <a:schemeClr val="tx1"/>
                </a:solidFill>
              </a:rPr>
              <a:t>Les activités de la recherche effectuées à l’extérieur ont eu un impact positif sur les intérêts des enfants des autres groupes. </a:t>
            </a:r>
          </a:p>
          <a:p>
            <a:pPr marL="342900" indent="-342900" algn="ctr">
              <a:buFont typeface="Wingdings" panose="05000000000000000000" pitchFamily="2" charset="2"/>
              <a:buChar char="Ø"/>
            </a:pPr>
            <a:r>
              <a:rPr lang="fr-CA" sz="2000" b="1" dirty="0">
                <a:solidFill>
                  <a:schemeClr val="tx1"/>
                </a:solidFill>
              </a:rPr>
              <a:t>Certaines participantes ont été invitée à raconter une histoire dans d’autres groupes. </a:t>
            </a:r>
          </a:p>
          <a:p>
            <a:pPr marL="342900" indent="-342900" algn="ctr">
              <a:buFont typeface="Wingdings" panose="05000000000000000000" pitchFamily="2" charset="2"/>
              <a:buChar char="Ø"/>
            </a:pPr>
            <a:r>
              <a:rPr lang="fr-CA" sz="2000" b="1" dirty="0">
                <a:solidFill>
                  <a:schemeClr val="tx1"/>
                </a:solidFill>
              </a:rPr>
              <a:t>Les participantes sont devenues des conseillères auprès de leurs collègues pour la sélection de livres de qualité et l’amélioration de l’aménagement du coin lecture. </a:t>
            </a:r>
          </a:p>
          <a:p>
            <a:pPr marL="342900" indent="-342900" algn="ctr">
              <a:buFont typeface="Wingdings" panose="05000000000000000000" pitchFamily="2" charset="2"/>
              <a:buChar char="Ø"/>
            </a:pPr>
            <a:endParaRPr lang="fr-CA" sz="2000" b="1" dirty="0">
              <a:solidFill>
                <a:schemeClr val="tx1"/>
              </a:solidFill>
            </a:endParaRPr>
          </a:p>
        </p:txBody>
      </p:sp>
    </p:spTree>
    <p:extLst>
      <p:ext uri="{BB962C8B-B14F-4D97-AF65-F5344CB8AC3E}">
        <p14:creationId xmlns:p14="http://schemas.microsoft.com/office/powerpoint/2010/main" val="170399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205FC-67FB-CA5B-7990-08F7D7A1D50A}"/>
              </a:ext>
            </a:extLst>
          </p:cNvPr>
          <p:cNvSpPr>
            <a:spLocks noGrp="1"/>
          </p:cNvSpPr>
          <p:nvPr>
            <p:ph type="title"/>
            <p:custDataLst>
              <p:tags r:id="rId1"/>
            </p:custDataLst>
          </p:nvPr>
        </p:nvSpPr>
        <p:spPr>
          <a:xfrm>
            <a:off x="170821" y="194465"/>
            <a:ext cx="11736475" cy="1116811"/>
          </a:xfrm>
        </p:spPr>
        <p:txBody>
          <a:bodyPr>
            <a:noAutofit/>
          </a:bodyPr>
          <a:lstStyle/>
          <a:p>
            <a:r>
              <a:rPr lang="fr-CA" sz="2800" b="1" dirty="0"/>
              <a:t>Les impacts sur le groupe de l’utilisation de la littérature partout en tout temps</a:t>
            </a:r>
            <a:endParaRPr lang="fr-CA" sz="2800" dirty="0"/>
          </a:p>
        </p:txBody>
      </p:sp>
      <p:sp>
        <p:nvSpPr>
          <p:cNvPr id="4" name="Rectangle : coins arrondis 3">
            <a:extLst>
              <a:ext uri="{FF2B5EF4-FFF2-40B4-BE49-F238E27FC236}">
                <a16:creationId xmlns:a16="http://schemas.microsoft.com/office/drawing/2014/main" id="{5471C00B-60C2-C4F7-E33D-20606DFE51A8}"/>
              </a:ext>
            </a:extLst>
          </p:cNvPr>
          <p:cNvSpPr/>
          <p:nvPr>
            <p:custDataLst>
              <p:tags r:id="rId2"/>
            </p:custDataLst>
          </p:nvPr>
        </p:nvSpPr>
        <p:spPr>
          <a:xfrm>
            <a:off x="1432792" y="1390084"/>
            <a:ext cx="3648075" cy="52734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60% Favorise la coopération.</a:t>
            </a:r>
          </a:p>
          <a:p>
            <a:pPr marL="0" indent="0">
              <a:buNone/>
            </a:pPr>
            <a:r>
              <a:rPr lang="fr-CA" sz="2400" dirty="0"/>
              <a:t>L’atmosphère et le calme créés dans le partout en tout temps se révèle bénéfique pour la coopération. </a:t>
            </a:r>
          </a:p>
          <a:p>
            <a:pPr marL="0" indent="0">
              <a:buNone/>
            </a:pPr>
            <a:r>
              <a:rPr lang="fr-CA" sz="2400" b="1" dirty="0"/>
              <a:t>Entre autres lorsque les participantes animent des discussions philosophiques, à partir d’un livre,  avec les enfants. </a:t>
            </a:r>
          </a:p>
        </p:txBody>
      </p:sp>
      <p:sp>
        <p:nvSpPr>
          <p:cNvPr id="5" name="Rectangle : coins arrondis 4">
            <a:extLst>
              <a:ext uri="{FF2B5EF4-FFF2-40B4-BE49-F238E27FC236}">
                <a16:creationId xmlns:a16="http://schemas.microsoft.com/office/drawing/2014/main" id="{E2CA62E5-E881-39D3-A07B-B68AA34CC19F}"/>
              </a:ext>
            </a:extLst>
          </p:cNvPr>
          <p:cNvSpPr/>
          <p:nvPr>
            <p:custDataLst>
              <p:tags r:id="rId3"/>
            </p:custDataLst>
          </p:nvPr>
        </p:nvSpPr>
        <p:spPr>
          <a:xfrm>
            <a:off x="6689437" y="1859871"/>
            <a:ext cx="3962400" cy="4333875"/>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400" b="1" dirty="0">
                <a:solidFill>
                  <a:schemeClr val="tx1"/>
                </a:solidFill>
              </a:rPr>
              <a:t>40% suscite plus d’intérêt pour le livre et les histoires.</a:t>
            </a:r>
          </a:p>
          <a:p>
            <a:pPr marL="0" indent="0">
              <a:buNone/>
            </a:pPr>
            <a:r>
              <a:rPr lang="fr-CA" sz="2400" b="1" dirty="0">
                <a:solidFill>
                  <a:schemeClr val="tx1"/>
                </a:solidFill>
              </a:rPr>
              <a:t>On suppose que pour certaines participantes les enfants demandent plus d’histoires en général. </a:t>
            </a:r>
          </a:p>
        </p:txBody>
      </p:sp>
    </p:spTree>
    <p:extLst>
      <p:ext uri="{BB962C8B-B14F-4D97-AF65-F5344CB8AC3E}">
        <p14:creationId xmlns:p14="http://schemas.microsoft.com/office/powerpoint/2010/main" val="1630447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67212-BA80-1459-E846-DBB0003EBF8B}"/>
              </a:ext>
            </a:extLst>
          </p:cNvPr>
          <p:cNvSpPr>
            <a:spLocks noGrp="1"/>
          </p:cNvSpPr>
          <p:nvPr>
            <p:ph type="title"/>
            <p:custDataLst>
              <p:tags r:id="rId1"/>
            </p:custDataLst>
          </p:nvPr>
        </p:nvSpPr>
        <p:spPr>
          <a:xfrm>
            <a:off x="501648" y="260158"/>
            <a:ext cx="10515600" cy="1116811"/>
          </a:xfrm>
        </p:spPr>
        <p:txBody>
          <a:bodyPr>
            <a:normAutofit/>
          </a:bodyPr>
          <a:lstStyle/>
          <a:p>
            <a:r>
              <a:rPr lang="fr-CA" sz="3600" b="1" dirty="0"/>
              <a:t>Les répercussions de l’exploitation du livre partout en tout temps</a:t>
            </a:r>
          </a:p>
        </p:txBody>
      </p:sp>
      <p:sp>
        <p:nvSpPr>
          <p:cNvPr id="3" name="Espace réservé du contenu 2">
            <a:extLst>
              <a:ext uri="{FF2B5EF4-FFF2-40B4-BE49-F238E27FC236}">
                <a16:creationId xmlns:a16="http://schemas.microsoft.com/office/drawing/2014/main" id="{AAA1AA46-21B6-15B0-59A5-BFE1A51FBDFF}"/>
              </a:ext>
            </a:extLst>
          </p:cNvPr>
          <p:cNvSpPr>
            <a:spLocks noGrp="1"/>
          </p:cNvSpPr>
          <p:nvPr>
            <p:ph idx="1"/>
            <p:custDataLst>
              <p:tags r:id="rId2"/>
            </p:custDataLst>
          </p:nvPr>
        </p:nvSpPr>
        <p:spPr>
          <a:xfrm>
            <a:off x="501648" y="1582046"/>
            <a:ext cx="10515600" cy="1846954"/>
          </a:xfrm>
        </p:spPr>
        <p:txBody>
          <a:bodyPr>
            <a:normAutofit fontScale="92500" lnSpcReduction="20000"/>
          </a:bodyPr>
          <a:lstStyle/>
          <a:p>
            <a:pPr marL="0" indent="0">
              <a:buNone/>
            </a:pPr>
            <a:r>
              <a:rPr lang="fr-CA" sz="2600" b="1" dirty="0"/>
              <a:t>L’expérimentation d’installer des livres dans tous les coins du local a démontré que: si au départ les enfants se questionnaient sur les raisons de la mise en place de livres dans d’autres coins que le coin lecture, l’application de cette nouvelle pratique a suscité:</a:t>
            </a:r>
          </a:p>
          <a:p>
            <a:pPr marL="0" indent="0">
              <a:buNone/>
            </a:pPr>
            <a:r>
              <a:rPr lang="fr-CA" b="1" dirty="0"/>
              <a:t> </a:t>
            </a:r>
          </a:p>
        </p:txBody>
      </p:sp>
      <p:graphicFrame>
        <p:nvGraphicFramePr>
          <p:cNvPr id="4" name="Tableau 3">
            <a:extLst>
              <a:ext uri="{FF2B5EF4-FFF2-40B4-BE49-F238E27FC236}">
                <a16:creationId xmlns:a16="http://schemas.microsoft.com/office/drawing/2014/main" id="{ACC823CC-FE78-F7A8-B72F-CAFCFECB2978}"/>
              </a:ext>
            </a:extLst>
          </p:cNvPr>
          <p:cNvGraphicFramePr>
            <a:graphicFrameLocks noGrp="1"/>
          </p:cNvGraphicFramePr>
          <p:nvPr>
            <p:custDataLst>
              <p:tags r:id="rId3"/>
            </p:custDataLst>
            <p:extLst>
              <p:ext uri="{D42A27DB-BD31-4B8C-83A1-F6EECF244321}">
                <p14:modId xmlns:p14="http://schemas.microsoft.com/office/powerpoint/2010/main" val="16000542"/>
              </p:ext>
            </p:extLst>
          </p:nvPr>
        </p:nvGraphicFramePr>
        <p:xfrm>
          <a:off x="2556222" y="3429000"/>
          <a:ext cx="6230891" cy="1737360"/>
        </p:xfrm>
        <a:graphic>
          <a:graphicData uri="http://schemas.openxmlformats.org/drawingml/2006/table">
            <a:tbl>
              <a:tblPr firstRow="1" bandRow="1">
                <a:tableStyleId>{E8B1032C-EA38-4F05-BA0D-38AFFFC7BED3}</a:tableStyleId>
              </a:tblPr>
              <a:tblGrid>
                <a:gridCol w="6230891">
                  <a:extLst>
                    <a:ext uri="{9D8B030D-6E8A-4147-A177-3AD203B41FA5}">
                      <a16:colId xmlns:a16="http://schemas.microsoft.com/office/drawing/2014/main" val="602813948"/>
                    </a:ext>
                  </a:extLst>
                </a:gridCol>
              </a:tblGrid>
              <a:tr h="0">
                <a:tc>
                  <a:txBody>
                    <a:bodyPr/>
                    <a:lstStyle/>
                    <a:p>
                      <a:r>
                        <a:rPr lang="fr-CA" sz="2400" dirty="0"/>
                        <a:t>Un intérêt nouveau pour le livre;</a:t>
                      </a:r>
                    </a:p>
                  </a:txBody>
                  <a:tcPr/>
                </a:tc>
                <a:extLst>
                  <a:ext uri="{0D108BD9-81ED-4DB2-BD59-A6C34878D82A}">
                    <a16:rowId xmlns:a16="http://schemas.microsoft.com/office/drawing/2014/main" val="2870351267"/>
                  </a:ext>
                </a:extLst>
              </a:tr>
              <a:tr h="370840">
                <a:tc>
                  <a:txBody>
                    <a:bodyPr/>
                    <a:lstStyle/>
                    <a:p>
                      <a:r>
                        <a:rPr lang="fr-CA" sz="2400" b="1" dirty="0"/>
                        <a:t>Des façons de manipuler et d’explorer les livres différemment, de manière plus autonome;</a:t>
                      </a:r>
                    </a:p>
                  </a:txBody>
                  <a:tcPr/>
                </a:tc>
                <a:extLst>
                  <a:ext uri="{0D108BD9-81ED-4DB2-BD59-A6C34878D82A}">
                    <a16:rowId xmlns:a16="http://schemas.microsoft.com/office/drawing/2014/main" val="987968910"/>
                  </a:ext>
                </a:extLst>
              </a:tr>
              <a:tr h="370840">
                <a:tc>
                  <a:txBody>
                    <a:bodyPr/>
                    <a:lstStyle/>
                    <a:p>
                      <a:r>
                        <a:rPr lang="fr-CA" sz="2400" b="1" dirty="0"/>
                        <a:t>Une relation nouvelle entre l’enfant et le livre.</a:t>
                      </a:r>
                    </a:p>
                  </a:txBody>
                  <a:tcPr/>
                </a:tc>
                <a:extLst>
                  <a:ext uri="{0D108BD9-81ED-4DB2-BD59-A6C34878D82A}">
                    <a16:rowId xmlns:a16="http://schemas.microsoft.com/office/drawing/2014/main" val="1945147661"/>
                  </a:ext>
                </a:extLst>
              </a:tr>
            </a:tbl>
          </a:graphicData>
        </a:graphic>
      </p:graphicFrame>
    </p:spTree>
    <p:extLst>
      <p:ext uri="{BB962C8B-B14F-4D97-AF65-F5344CB8AC3E}">
        <p14:creationId xmlns:p14="http://schemas.microsoft.com/office/powerpoint/2010/main" val="707351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49469-8195-BCBC-1B86-FA6315A1976C}"/>
              </a:ext>
            </a:extLst>
          </p:cNvPr>
          <p:cNvSpPr>
            <a:spLocks noGrp="1"/>
          </p:cNvSpPr>
          <p:nvPr>
            <p:ph type="title"/>
            <p:custDataLst>
              <p:tags r:id="rId1"/>
            </p:custDataLst>
          </p:nvPr>
        </p:nvSpPr>
        <p:spPr>
          <a:xfrm>
            <a:off x="108869" y="225359"/>
            <a:ext cx="3636915" cy="1068420"/>
          </a:xfrm>
        </p:spPr>
        <p:txBody>
          <a:bodyPr anchor="t">
            <a:normAutofit/>
          </a:bodyPr>
          <a:lstStyle/>
          <a:p>
            <a:r>
              <a:rPr lang="fr-CA" sz="2400" dirty="0"/>
              <a:t>Statistiques descriptives</a:t>
            </a:r>
          </a:p>
        </p:txBody>
      </p:sp>
      <p:graphicFrame>
        <p:nvGraphicFramePr>
          <p:cNvPr id="4" name="Graphique 3">
            <a:extLst>
              <a:ext uri="{FF2B5EF4-FFF2-40B4-BE49-F238E27FC236}">
                <a16:creationId xmlns:a16="http://schemas.microsoft.com/office/drawing/2014/main" id="{65244F92-B4FE-571D-5022-3F8271C7C5E2}"/>
              </a:ext>
            </a:extLst>
          </p:cNvPr>
          <p:cNvGraphicFramePr>
            <a:graphicFrameLocks/>
          </p:cNvGraphicFramePr>
          <p:nvPr>
            <p:custDataLst>
              <p:tags r:id="rId2"/>
            </p:custDataLst>
            <p:extLst>
              <p:ext uri="{D42A27DB-BD31-4B8C-83A1-F6EECF244321}">
                <p14:modId xmlns:p14="http://schemas.microsoft.com/office/powerpoint/2010/main" val="179248036"/>
              </p:ext>
            </p:extLst>
          </p:nvPr>
        </p:nvGraphicFramePr>
        <p:xfrm>
          <a:off x="108869" y="1388689"/>
          <a:ext cx="11749148" cy="5428618"/>
        </p:xfrm>
        <a:graphic>
          <a:graphicData uri="http://schemas.openxmlformats.org/drawingml/2006/chart">
            <c:chart xmlns:c="http://schemas.openxmlformats.org/drawingml/2006/chart" xmlns:r="http://schemas.openxmlformats.org/officeDocument/2006/relationships" r:id="rId8"/>
          </a:graphicData>
        </a:graphic>
      </p:graphicFrame>
      <p:sp>
        <p:nvSpPr>
          <p:cNvPr id="7" name="ZoneTexte 6">
            <a:extLst>
              <a:ext uri="{FF2B5EF4-FFF2-40B4-BE49-F238E27FC236}">
                <a16:creationId xmlns:a16="http://schemas.microsoft.com/office/drawing/2014/main" id="{7A0031B5-AF24-0490-897E-A9F12422FC8D}"/>
              </a:ext>
            </a:extLst>
          </p:cNvPr>
          <p:cNvSpPr txBox="1"/>
          <p:nvPr>
            <p:custDataLst>
              <p:tags r:id="rId3"/>
            </p:custDataLst>
          </p:nvPr>
        </p:nvSpPr>
        <p:spPr>
          <a:xfrm>
            <a:off x="2351894" y="40693"/>
            <a:ext cx="6094324" cy="369332"/>
          </a:xfrm>
          <a:prstGeom prst="rect">
            <a:avLst/>
          </a:prstGeom>
          <a:noFill/>
        </p:spPr>
        <p:txBody>
          <a:bodyPr wrap="square">
            <a:spAutoFit/>
          </a:bodyPr>
          <a:lstStyle/>
          <a:p>
            <a:pPr marL="0" indent="0">
              <a:buNone/>
            </a:pPr>
            <a:r>
              <a:rPr lang="fr-CA" sz="1800" b="1" dirty="0"/>
              <a:t>Les comportements nouveaux des enfants</a:t>
            </a:r>
          </a:p>
        </p:txBody>
      </p:sp>
      <p:sp>
        <p:nvSpPr>
          <p:cNvPr id="10" name="ZoneTexte 9">
            <a:extLst>
              <a:ext uri="{FF2B5EF4-FFF2-40B4-BE49-F238E27FC236}">
                <a16:creationId xmlns:a16="http://schemas.microsoft.com/office/drawing/2014/main" id="{167C4E16-36EF-64DC-BD02-968422CF73DC}"/>
              </a:ext>
            </a:extLst>
          </p:cNvPr>
          <p:cNvSpPr txBox="1"/>
          <p:nvPr>
            <p:custDataLst>
              <p:tags r:id="rId4"/>
            </p:custDataLst>
          </p:nvPr>
        </p:nvSpPr>
        <p:spPr>
          <a:xfrm>
            <a:off x="2351894" y="278116"/>
            <a:ext cx="3744106" cy="1200329"/>
          </a:xfrm>
          <a:prstGeom prst="rect">
            <a:avLst/>
          </a:prstGeom>
          <a:noFill/>
        </p:spPr>
        <p:txBody>
          <a:bodyPr wrap="square">
            <a:spAutoFit/>
          </a:bodyPr>
          <a:lstStyle/>
          <a:p>
            <a:pPr marL="457200" indent="-457200">
              <a:buFont typeface="Wingdings" panose="05000000000000000000" pitchFamily="2" charset="2"/>
              <a:buChar char="Ø"/>
            </a:pPr>
            <a:r>
              <a:rPr lang="fr-CA" sz="1800" b="1" dirty="0"/>
              <a:t>Les intérêts</a:t>
            </a:r>
          </a:p>
          <a:p>
            <a:pPr marL="457200" indent="-457200">
              <a:buFont typeface="Wingdings" panose="05000000000000000000" pitchFamily="2" charset="2"/>
              <a:buChar char="Ø"/>
            </a:pPr>
            <a:r>
              <a:rPr lang="fr-CA" sz="1800" b="1" dirty="0"/>
              <a:t>Les nouveaux jeux</a:t>
            </a:r>
          </a:p>
          <a:p>
            <a:pPr marL="457200" indent="-457200">
              <a:buFont typeface="Wingdings" panose="05000000000000000000" pitchFamily="2" charset="2"/>
              <a:buChar char="Ø"/>
            </a:pPr>
            <a:r>
              <a:rPr lang="fr-CA" sz="1800" b="1" dirty="0"/>
              <a:t>Les nouvelles habiletés</a:t>
            </a:r>
          </a:p>
          <a:p>
            <a:pPr marL="457200" indent="-457200">
              <a:buFont typeface="Wingdings" panose="05000000000000000000" pitchFamily="2" charset="2"/>
              <a:buChar char="Ø"/>
            </a:pPr>
            <a:r>
              <a:rPr lang="fr-CA" sz="1800" b="1" dirty="0"/>
              <a:t>La participation plus active</a:t>
            </a:r>
          </a:p>
        </p:txBody>
      </p:sp>
      <p:sp>
        <p:nvSpPr>
          <p:cNvPr id="13" name="ZoneTexte 12">
            <a:extLst>
              <a:ext uri="{FF2B5EF4-FFF2-40B4-BE49-F238E27FC236}">
                <a16:creationId xmlns:a16="http://schemas.microsoft.com/office/drawing/2014/main" id="{08A1D0CE-E76B-5042-6E33-A27634BB168A}"/>
              </a:ext>
            </a:extLst>
          </p:cNvPr>
          <p:cNvSpPr txBox="1"/>
          <p:nvPr>
            <p:custDataLst>
              <p:tags r:id="rId5"/>
            </p:custDataLst>
          </p:nvPr>
        </p:nvSpPr>
        <p:spPr>
          <a:xfrm>
            <a:off x="6473651" y="40693"/>
            <a:ext cx="6094324" cy="923330"/>
          </a:xfrm>
          <a:prstGeom prst="rect">
            <a:avLst/>
          </a:prstGeom>
          <a:noFill/>
        </p:spPr>
        <p:txBody>
          <a:bodyPr wrap="square">
            <a:spAutoFit/>
          </a:bodyPr>
          <a:lstStyle/>
          <a:p>
            <a:r>
              <a:rPr lang="fr-CA" b="1" dirty="0"/>
              <a:t>Diversification des pratiques</a:t>
            </a:r>
          </a:p>
          <a:p>
            <a:pPr marL="285750" indent="-285750">
              <a:buFont typeface="Wingdings" panose="05000000000000000000" pitchFamily="2" charset="2"/>
              <a:buChar char="Ø"/>
            </a:pPr>
            <a:r>
              <a:rPr lang="fr-CA" sz="1800" b="1" dirty="0"/>
              <a:t>L’exploitation diverse du livre</a:t>
            </a:r>
          </a:p>
          <a:p>
            <a:pPr marL="285750" indent="-285750">
              <a:buFont typeface="Wingdings" panose="05000000000000000000" pitchFamily="2" charset="2"/>
              <a:buChar char="Ø"/>
            </a:pPr>
            <a:r>
              <a:rPr lang="fr-CA" sz="1800" b="1" dirty="0"/>
              <a:t>L’exploitation du livre dans divers moments de vie</a:t>
            </a:r>
          </a:p>
        </p:txBody>
      </p:sp>
      <p:sp>
        <p:nvSpPr>
          <p:cNvPr id="15" name="ZoneTexte 14">
            <a:extLst>
              <a:ext uri="{FF2B5EF4-FFF2-40B4-BE49-F238E27FC236}">
                <a16:creationId xmlns:a16="http://schemas.microsoft.com/office/drawing/2014/main" id="{35C90262-0B7A-4984-9260-6044312D8E45}"/>
              </a:ext>
            </a:extLst>
          </p:cNvPr>
          <p:cNvSpPr txBox="1"/>
          <p:nvPr>
            <p:custDataLst>
              <p:tags r:id="rId6"/>
            </p:custDataLst>
          </p:nvPr>
        </p:nvSpPr>
        <p:spPr>
          <a:xfrm>
            <a:off x="6282731" y="924447"/>
            <a:ext cx="6285244" cy="369332"/>
          </a:xfrm>
          <a:prstGeom prst="rect">
            <a:avLst/>
          </a:prstGeom>
          <a:noFill/>
        </p:spPr>
        <p:txBody>
          <a:bodyPr wrap="square">
            <a:spAutoFit/>
          </a:bodyPr>
          <a:lstStyle/>
          <a:p>
            <a:r>
              <a:rPr lang="fr-CA" b="1" dirty="0"/>
              <a:t>Les nouvelles connaissances sur la littérature pour la jeunesse</a:t>
            </a:r>
          </a:p>
        </p:txBody>
      </p:sp>
    </p:spTree>
    <p:extLst>
      <p:ext uri="{BB962C8B-B14F-4D97-AF65-F5344CB8AC3E}">
        <p14:creationId xmlns:p14="http://schemas.microsoft.com/office/powerpoint/2010/main" val="2109759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98FC9-8B2B-9C8A-6968-336C58AA982A}"/>
              </a:ext>
            </a:extLst>
          </p:cNvPr>
          <p:cNvSpPr>
            <a:spLocks noGrp="1"/>
          </p:cNvSpPr>
          <p:nvPr>
            <p:ph type="title"/>
            <p:custDataLst>
              <p:tags r:id="rId1"/>
            </p:custDataLst>
          </p:nvPr>
        </p:nvSpPr>
        <p:spPr>
          <a:xfrm>
            <a:off x="323222" y="171917"/>
            <a:ext cx="11545556" cy="675357"/>
          </a:xfrm>
        </p:spPr>
        <p:txBody>
          <a:bodyPr>
            <a:normAutofit fontScale="90000"/>
          </a:bodyPr>
          <a:lstStyle/>
          <a:p>
            <a:r>
              <a:rPr lang="fr-CA" sz="3600" b="1" dirty="0"/>
              <a:t>l’exploitation du livre partout en tout temps </a:t>
            </a:r>
          </a:p>
        </p:txBody>
      </p:sp>
      <p:sp>
        <p:nvSpPr>
          <p:cNvPr id="7" name="Rectangle 6">
            <a:extLst>
              <a:ext uri="{FF2B5EF4-FFF2-40B4-BE49-F238E27FC236}">
                <a16:creationId xmlns:a16="http://schemas.microsoft.com/office/drawing/2014/main" id="{6F68F850-B001-A516-2E72-A117D25515C5}"/>
              </a:ext>
            </a:extLst>
          </p:cNvPr>
          <p:cNvSpPr/>
          <p:nvPr>
            <p:custDataLst>
              <p:tags r:id="rId2"/>
            </p:custDataLst>
          </p:nvPr>
        </p:nvSpPr>
        <p:spPr>
          <a:xfrm>
            <a:off x="590550" y="1522631"/>
            <a:ext cx="4752975" cy="50087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Avant la recherche, les participantes racontaient des histoires principalement avant le dodo. Toutefois,</a:t>
            </a:r>
            <a:endParaRPr lang="fr-CA" sz="2400" b="1" dirty="0">
              <a:highlight>
                <a:srgbClr val="FFFF00"/>
              </a:highlight>
            </a:endParaRPr>
          </a:p>
          <a:p>
            <a:pPr marL="0" indent="0">
              <a:buNone/>
            </a:pPr>
            <a:r>
              <a:rPr lang="fr-CA" sz="2400" b="1" dirty="0"/>
              <a:t>depuis la recherche, l’utilisation du livre partout en tout temps a été exploitée à 60% dans les coins suivants: des arts plastiques, des jeux de table et des petits jouets, de la science et dans les moments de vies suivants: au parc, à la fin de la journée et au moment de l’habillage et du déshabillage.   </a:t>
            </a:r>
          </a:p>
        </p:txBody>
      </p:sp>
      <p:sp>
        <p:nvSpPr>
          <p:cNvPr id="8" name="Rectangle 7">
            <a:extLst>
              <a:ext uri="{FF2B5EF4-FFF2-40B4-BE49-F238E27FC236}">
                <a16:creationId xmlns:a16="http://schemas.microsoft.com/office/drawing/2014/main" id="{13D83052-FE16-7275-6009-F147F4628C61}"/>
              </a:ext>
            </a:extLst>
          </p:cNvPr>
          <p:cNvSpPr/>
          <p:nvPr>
            <p:custDataLst>
              <p:tags r:id="rId3"/>
            </p:custDataLst>
          </p:nvPr>
        </p:nvSpPr>
        <p:spPr>
          <a:xfrm>
            <a:off x="6610350" y="2197988"/>
            <a:ext cx="4533900" cy="297180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400" b="1" dirty="0">
                <a:solidFill>
                  <a:schemeClr val="tx1"/>
                </a:solidFill>
              </a:rPr>
              <a:t>Tandis que, les coins des jeux symboliques et des jeux de construction de même que lors de la causerie on vus une augmentation des moments d’exploitation du livre de 80%.</a:t>
            </a:r>
          </a:p>
        </p:txBody>
      </p:sp>
    </p:spTree>
    <p:extLst>
      <p:ext uri="{BB962C8B-B14F-4D97-AF65-F5344CB8AC3E}">
        <p14:creationId xmlns:p14="http://schemas.microsoft.com/office/powerpoint/2010/main" val="858008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5CB17E-D23D-109A-549F-8A1D2A4499ED}"/>
              </a:ext>
            </a:extLst>
          </p:cNvPr>
          <p:cNvSpPr>
            <a:spLocks noGrp="1"/>
          </p:cNvSpPr>
          <p:nvPr>
            <p:ph type="title"/>
            <p:custDataLst>
              <p:tags r:id="rId1"/>
            </p:custDataLst>
          </p:nvPr>
        </p:nvSpPr>
        <p:spPr>
          <a:xfrm>
            <a:off x="190919" y="299240"/>
            <a:ext cx="11686756" cy="655353"/>
          </a:xfrm>
        </p:spPr>
        <p:txBody>
          <a:bodyPr>
            <a:normAutofit/>
          </a:bodyPr>
          <a:lstStyle/>
          <a:p>
            <a:r>
              <a:rPr lang="fr-CA" sz="3200" b="1" dirty="0"/>
              <a:t>l’exploitation du livre partout en tout temps </a:t>
            </a:r>
            <a:endParaRPr lang="fr-CA" sz="3200" dirty="0"/>
          </a:p>
        </p:txBody>
      </p:sp>
      <p:sp>
        <p:nvSpPr>
          <p:cNvPr id="8" name="Rectangle 7">
            <a:extLst>
              <a:ext uri="{FF2B5EF4-FFF2-40B4-BE49-F238E27FC236}">
                <a16:creationId xmlns:a16="http://schemas.microsoft.com/office/drawing/2014/main" id="{E43BBEA9-F8E3-8C8F-93E9-7EA1775101C5}"/>
              </a:ext>
            </a:extLst>
          </p:cNvPr>
          <p:cNvSpPr/>
          <p:nvPr>
            <p:custDataLst>
              <p:tags r:id="rId2"/>
            </p:custDataLst>
          </p:nvPr>
        </p:nvSpPr>
        <p:spPr>
          <a:xfrm>
            <a:off x="719136" y="1524000"/>
            <a:ext cx="10115552" cy="12001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indent="0">
              <a:buNone/>
            </a:pPr>
            <a:r>
              <a:rPr lang="fr-CA" sz="2000" b="1" dirty="0">
                <a:effectLst/>
                <a:latin typeface="Goudy Old Style" panose="02020502050305020303" pitchFamily="18" charset="0"/>
              </a:rPr>
              <a:t>De leur côté, les moments où on exploite les livres dans la cour extérieure et lors des repas et des collations ont augmenté à 100 %, soit dans tous les groupes.</a:t>
            </a:r>
          </a:p>
        </p:txBody>
      </p:sp>
      <p:sp>
        <p:nvSpPr>
          <p:cNvPr id="9" name="Rectangle 8">
            <a:extLst>
              <a:ext uri="{FF2B5EF4-FFF2-40B4-BE49-F238E27FC236}">
                <a16:creationId xmlns:a16="http://schemas.microsoft.com/office/drawing/2014/main" id="{4C7E1390-9EAB-C582-FCAD-024C451265C9}"/>
              </a:ext>
            </a:extLst>
          </p:cNvPr>
          <p:cNvSpPr/>
          <p:nvPr>
            <p:custDataLst>
              <p:tags r:id="rId3"/>
            </p:custDataLst>
          </p:nvPr>
        </p:nvSpPr>
        <p:spPr>
          <a:xfrm>
            <a:off x="719136" y="2981325"/>
            <a:ext cx="10115552" cy="10763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000" b="1" dirty="0">
                <a:latin typeface="Goudy Old Style" panose="02020502050305020303" pitchFamily="18" charset="0"/>
              </a:rPr>
              <a:t>On explique le faible taux d’utilisation de livres dans le coin musique par le fait que ce coin s’avère moins populaire dans les services de garde éducatifs à l’enfance. Souvent, la musique est faite à l’extérieur dû au bruit occasionné par certains instruments de musique. </a:t>
            </a:r>
          </a:p>
        </p:txBody>
      </p:sp>
      <p:sp>
        <p:nvSpPr>
          <p:cNvPr id="10" name="Rectangle 9">
            <a:extLst>
              <a:ext uri="{FF2B5EF4-FFF2-40B4-BE49-F238E27FC236}">
                <a16:creationId xmlns:a16="http://schemas.microsoft.com/office/drawing/2014/main" id="{93EA165D-1A1B-9433-9DFD-01EEF38BFA76}"/>
              </a:ext>
            </a:extLst>
          </p:cNvPr>
          <p:cNvSpPr/>
          <p:nvPr>
            <p:custDataLst>
              <p:tags r:id="rId4"/>
            </p:custDataLst>
          </p:nvPr>
        </p:nvSpPr>
        <p:spPr>
          <a:xfrm>
            <a:off x="695324" y="4314825"/>
            <a:ext cx="10163175" cy="10763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buNone/>
            </a:pPr>
            <a:r>
              <a:rPr lang="fr-CA" sz="2000" b="1" dirty="0">
                <a:latin typeface="Goudy Old Style" panose="02020502050305020303" pitchFamily="18" charset="0"/>
              </a:rPr>
              <a:t>Les participantes n’ont pas fait de sortie, donc elles n’ont pas pu expérimenter l’exploration des livres à ce moment. </a:t>
            </a:r>
          </a:p>
        </p:txBody>
      </p:sp>
      <p:sp>
        <p:nvSpPr>
          <p:cNvPr id="11" name="Rectangle 10">
            <a:extLst>
              <a:ext uri="{FF2B5EF4-FFF2-40B4-BE49-F238E27FC236}">
                <a16:creationId xmlns:a16="http://schemas.microsoft.com/office/drawing/2014/main" id="{CDC49075-A422-AB58-66DA-68A9BD6E0BB5}"/>
              </a:ext>
            </a:extLst>
          </p:cNvPr>
          <p:cNvSpPr/>
          <p:nvPr>
            <p:custDataLst>
              <p:tags r:id="rId5"/>
            </p:custDataLst>
          </p:nvPr>
        </p:nvSpPr>
        <p:spPr>
          <a:xfrm>
            <a:off x="695324" y="5607334"/>
            <a:ext cx="10186989" cy="10763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latin typeface="Goudy Old Style" panose="02020502050305020303" pitchFamily="18" charset="0"/>
              </a:rPr>
              <a:t>L’inutilisation du livre dans les déplacements s’explique par la facilité de raconter à l’oral des histoires. Sinon, les déplacements se font en silence (à partir d’un livre dans lequel il ne faut pas réveiller un ogre) ou avec des chansons. </a:t>
            </a:r>
          </a:p>
        </p:txBody>
      </p:sp>
    </p:spTree>
    <p:extLst>
      <p:ext uri="{BB962C8B-B14F-4D97-AF65-F5344CB8AC3E}">
        <p14:creationId xmlns:p14="http://schemas.microsoft.com/office/powerpoint/2010/main" val="1389535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AE207-0F9F-233D-BCAA-396666F01759}"/>
              </a:ext>
            </a:extLst>
          </p:cNvPr>
          <p:cNvSpPr>
            <a:spLocks noGrp="1"/>
          </p:cNvSpPr>
          <p:nvPr>
            <p:ph type="title"/>
            <p:custDataLst>
              <p:tags r:id="rId1"/>
            </p:custDataLst>
          </p:nvPr>
        </p:nvSpPr>
        <p:spPr>
          <a:xfrm>
            <a:off x="215824" y="215631"/>
            <a:ext cx="3636915" cy="1019782"/>
          </a:xfrm>
        </p:spPr>
        <p:txBody>
          <a:bodyPr anchor="t">
            <a:normAutofit/>
          </a:bodyPr>
          <a:lstStyle/>
          <a:p>
            <a:r>
              <a:rPr lang="fr-CA" sz="3200" dirty="0"/>
              <a:t>Statistiques descriptives</a:t>
            </a:r>
            <a:endParaRPr lang="fr-CA" sz="3100" b="1" dirty="0"/>
          </a:p>
        </p:txBody>
      </p:sp>
      <p:sp>
        <p:nvSpPr>
          <p:cNvPr id="3" name="Espace réservé du contenu 2">
            <a:extLst>
              <a:ext uri="{FF2B5EF4-FFF2-40B4-BE49-F238E27FC236}">
                <a16:creationId xmlns:a16="http://schemas.microsoft.com/office/drawing/2014/main" id="{941B1DB5-437E-8294-9292-42E06C84F111}"/>
              </a:ext>
            </a:extLst>
          </p:cNvPr>
          <p:cNvSpPr>
            <a:spLocks noGrp="1"/>
          </p:cNvSpPr>
          <p:nvPr>
            <p:ph idx="1"/>
            <p:custDataLst>
              <p:tags r:id="rId2"/>
            </p:custDataLst>
          </p:nvPr>
        </p:nvSpPr>
        <p:spPr>
          <a:xfrm>
            <a:off x="128329" y="1235413"/>
            <a:ext cx="4765218" cy="5406956"/>
          </a:xfrm>
        </p:spPr>
        <p:txBody>
          <a:bodyPr anchor="t">
            <a:normAutofit/>
          </a:bodyPr>
          <a:lstStyle/>
          <a:p>
            <a:pPr marL="0" indent="0">
              <a:buNone/>
            </a:pPr>
            <a:r>
              <a:rPr lang="fr-CA" sz="2400" b="1" dirty="0"/>
              <a:t>Les comportements nouveaux des enfants</a:t>
            </a:r>
          </a:p>
          <a:p>
            <a:pPr>
              <a:buFont typeface="Wingdings" panose="05000000000000000000" pitchFamily="2" charset="2"/>
              <a:buChar char="Ø"/>
            </a:pPr>
            <a:r>
              <a:rPr lang="fr-CA" sz="2000" b="1" dirty="0"/>
              <a:t>Les intérêts</a:t>
            </a:r>
          </a:p>
          <a:p>
            <a:pPr>
              <a:buFont typeface="Wingdings" panose="05000000000000000000" pitchFamily="2" charset="2"/>
              <a:buChar char="Ø"/>
            </a:pPr>
            <a:r>
              <a:rPr lang="fr-CA" sz="2000" b="1" dirty="0"/>
              <a:t>Les nouveaux jeux</a:t>
            </a:r>
          </a:p>
          <a:p>
            <a:pPr>
              <a:buFont typeface="Wingdings" panose="05000000000000000000" pitchFamily="2" charset="2"/>
              <a:buChar char="Ø"/>
            </a:pPr>
            <a:r>
              <a:rPr lang="fr-CA" sz="2000" b="1" dirty="0"/>
              <a:t>La participation plus active</a:t>
            </a:r>
          </a:p>
          <a:p>
            <a:pPr marL="0" indent="0">
              <a:buNone/>
            </a:pPr>
            <a:r>
              <a:rPr lang="fr-CA" sz="2600" b="1" dirty="0"/>
              <a:t>La diversification des pratiques</a:t>
            </a:r>
          </a:p>
          <a:p>
            <a:pPr>
              <a:buFont typeface="Wingdings" panose="05000000000000000000" pitchFamily="2" charset="2"/>
              <a:buChar char="Ø"/>
            </a:pPr>
            <a:r>
              <a:rPr lang="fr-CA" sz="2000" b="1" dirty="0"/>
              <a:t>L’exploitation diverse du livre</a:t>
            </a:r>
          </a:p>
          <a:p>
            <a:pPr>
              <a:buFont typeface="Wingdings" panose="05000000000000000000" pitchFamily="2" charset="2"/>
              <a:buChar char="Ø"/>
            </a:pPr>
            <a:r>
              <a:rPr lang="fr-CA" sz="2000" b="1" dirty="0"/>
              <a:t>L’exploitation du livre dans divers moments de vie</a:t>
            </a:r>
          </a:p>
          <a:p>
            <a:pPr marL="0" indent="0">
              <a:buNone/>
            </a:pPr>
            <a:r>
              <a:rPr lang="fr-CA" sz="2400" b="1" dirty="0"/>
              <a:t>Les nouvelles connaissances sur la littérature pour la jeunesse</a:t>
            </a:r>
          </a:p>
          <a:p>
            <a:pPr marL="0" indent="0">
              <a:buNone/>
            </a:pPr>
            <a:endParaRPr lang="fr-CA" dirty="0"/>
          </a:p>
        </p:txBody>
      </p:sp>
      <p:graphicFrame>
        <p:nvGraphicFramePr>
          <p:cNvPr id="4" name="Graphique 3">
            <a:extLst>
              <a:ext uri="{FF2B5EF4-FFF2-40B4-BE49-F238E27FC236}">
                <a16:creationId xmlns:a16="http://schemas.microsoft.com/office/drawing/2014/main" id="{8037785B-462C-30F7-CCA3-FB53EAF9CA2D}"/>
              </a:ext>
            </a:extLst>
          </p:cNvPr>
          <p:cNvGraphicFramePr>
            <a:graphicFrameLocks/>
          </p:cNvGraphicFramePr>
          <p:nvPr>
            <p:custDataLst>
              <p:tags r:id="rId3"/>
            </p:custDataLst>
          </p:nvPr>
        </p:nvGraphicFramePr>
        <p:xfrm>
          <a:off x="5126479" y="229986"/>
          <a:ext cx="6937192" cy="64820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2198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EAACB-AB2A-AA35-A439-B4CF789216AD}"/>
              </a:ext>
            </a:extLst>
          </p:cNvPr>
          <p:cNvSpPr>
            <a:spLocks noGrp="1"/>
          </p:cNvSpPr>
          <p:nvPr>
            <p:ph type="title"/>
            <p:custDataLst>
              <p:tags r:id="rId1"/>
            </p:custDataLst>
          </p:nvPr>
        </p:nvSpPr>
        <p:spPr>
          <a:xfrm>
            <a:off x="381837" y="251035"/>
            <a:ext cx="10971963" cy="1116811"/>
          </a:xfrm>
        </p:spPr>
        <p:txBody>
          <a:bodyPr>
            <a:noAutofit/>
          </a:bodyPr>
          <a:lstStyle/>
          <a:p>
            <a:r>
              <a:rPr lang="fr-CA" sz="3200" b="1" dirty="0"/>
              <a:t>Les impacts sur la pratique de l’utilisation du livre partout en tout temps.</a:t>
            </a:r>
          </a:p>
        </p:txBody>
      </p:sp>
      <p:sp>
        <p:nvSpPr>
          <p:cNvPr id="5" name="Ellipse 4">
            <a:extLst>
              <a:ext uri="{FF2B5EF4-FFF2-40B4-BE49-F238E27FC236}">
                <a16:creationId xmlns:a16="http://schemas.microsoft.com/office/drawing/2014/main" id="{CC26188D-4CF0-05F6-E391-B63F71F83121}"/>
              </a:ext>
            </a:extLst>
          </p:cNvPr>
          <p:cNvSpPr/>
          <p:nvPr>
            <p:custDataLst>
              <p:tags r:id="rId2"/>
            </p:custDataLst>
          </p:nvPr>
        </p:nvSpPr>
        <p:spPr>
          <a:xfrm>
            <a:off x="1262197" y="3448816"/>
            <a:ext cx="2886777" cy="30118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Les statistiques prouvent l’importance d’exploiter des livres dans la mise en pratique partout en tout temps. </a:t>
            </a:r>
          </a:p>
        </p:txBody>
      </p:sp>
      <p:sp>
        <p:nvSpPr>
          <p:cNvPr id="6" name="Ellipse 5">
            <a:extLst>
              <a:ext uri="{FF2B5EF4-FFF2-40B4-BE49-F238E27FC236}">
                <a16:creationId xmlns:a16="http://schemas.microsoft.com/office/drawing/2014/main" id="{D0D7C853-9B03-3C6F-469B-8A16A0A5AA78}"/>
              </a:ext>
            </a:extLst>
          </p:cNvPr>
          <p:cNvSpPr/>
          <p:nvPr>
            <p:custDataLst>
              <p:tags r:id="rId3"/>
            </p:custDataLst>
          </p:nvPr>
        </p:nvSpPr>
        <p:spPr>
          <a:xfrm>
            <a:off x="4148974" y="3543733"/>
            <a:ext cx="3101571" cy="291694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000" b="1" dirty="0"/>
              <a:t>En plus de favoriser la découverte des livres, il facilite le déroulement des routines et transitions à 100%.</a:t>
            </a:r>
            <a:endParaRPr lang="fr-CA" sz="2000" b="1" dirty="0">
              <a:highlight>
                <a:srgbClr val="FFFF00"/>
              </a:highlight>
            </a:endParaRPr>
          </a:p>
        </p:txBody>
      </p:sp>
      <p:sp>
        <p:nvSpPr>
          <p:cNvPr id="7" name="Ellipse 6">
            <a:extLst>
              <a:ext uri="{FF2B5EF4-FFF2-40B4-BE49-F238E27FC236}">
                <a16:creationId xmlns:a16="http://schemas.microsoft.com/office/drawing/2014/main" id="{A753B551-3B6F-8EC3-8AFE-6BBDD269C3A0}"/>
              </a:ext>
            </a:extLst>
          </p:cNvPr>
          <p:cNvSpPr/>
          <p:nvPr>
            <p:custDataLst>
              <p:tags r:id="rId4"/>
            </p:custDataLst>
          </p:nvPr>
        </p:nvSpPr>
        <p:spPr>
          <a:xfrm>
            <a:off x="7152518" y="3470320"/>
            <a:ext cx="3029452" cy="2916941"/>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dirty="0">
                <a:solidFill>
                  <a:schemeClr val="tx1"/>
                </a:solidFill>
              </a:rPr>
              <a:t>Contre tout attente, on observe que cette nouvelle pratique favorise le sentiment de compétence à 60%. </a:t>
            </a:r>
          </a:p>
        </p:txBody>
      </p:sp>
      <p:sp>
        <p:nvSpPr>
          <p:cNvPr id="3" name="Rectangle : coins arrondis 2">
            <a:extLst>
              <a:ext uri="{FF2B5EF4-FFF2-40B4-BE49-F238E27FC236}">
                <a16:creationId xmlns:a16="http://schemas.microsoft.com/office/drawing/2014/main" id="{2C62EBE8-9E18-9768-3B06-2B73665A96DF}"/>
              </a:ext>
            </a:extLst>
          </p:cNvPr>
          <p:cNvSpPr/>
          <p:nvPr>
            <p:custDataLst>
              <p:tags r:id="rId5"/>
            </p:custDataLst>
          </p:nvPr>
        </p:nvSpPr>
        <p:spPr>
          <a:xfrm>
            <a:off x="381837" y="1420301"/>
            <a:ext cx="10788926" cy="18939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dirty="0">
                <a:solidFill>
                  <a:schemeClr val="tx1"/>
                </a:solidFill>
              </a:rPr>
              <a:t>Lors de la communauté de pratique, 40 % dit que si les livres dans les divers coins ne sont pas présentés par l’adulte, les enfants n’y portent pas attention et un autre 40% dit que les enfants rangent les livres dans le coin lecture avant l’explication de la nouvelle règle. Notons ici, que pour avoir un résultat positif et optimal, le personnel éducateur doit prévoir une préparation auprès de son groupe s’il effectue un changement de pratique en cours d’année avec ce dernier. </a:t>
            </a:r>
          </a:p>
        </p:txBody>
      </p:sp>
    </p:spTree>
    <p:extLst>
      <p:ext uri="{BB962C8B-B14F-4D97-AF65-F5344CB8AC3E}">
        <p14:creationId xmlns:p14="http://schemas.microsoft.com/office/powerpoint/2010/main" val="208934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964CF-B339-9B10-3846-B54C40BF7806}"/>
              </a:ext>
            </a:extLst>
          </p:cNvPr>
          <p:cNvSpPr>
            <a:spLocks noGrp="1"/>
          </p:cNvSpPr>
          <p:nvPr>
            <p:ph type="title"/>
            <p:custDataLst>
              <p:tags r:id="rId1"/>
            </p:custDataLst>
          </p:nvPr>
        </p:nvSpPr>
        <p:spPr>
          <a:xfrm>
            <a:off x="159934" y="177512"/>
            <a:ext cx="11746119" cy="963131"/>
          </a:xfrm>
        </p:spPr>
        <p:txBody>
          <a:bodyPr>
            <a:normAutofit fontScale="90000"/>
          </a:bodyPr>
          <a:lstStyle/>
          <a:p>
            <a:r>
              <a:rPr lang="fr-CA" sz="3200" b="1" dirty="0"/>
              <a:t>Citations de l’expérience de l’exploitation du livre à l’extérieur.</a:t>
            </a:r>
          </a:p>
        </p:txBody>
      </p:sp>
      <p:sp>
        <p:nvSpPr>
          <p:cNvPr id="5" name="Organigramme : Alternative 4">
            <a:extLst>
              <a:ext uri="{FF2B5EF4-FFF2-40B4-BE49-F238E27FC236}">
                <a16:creationId xmlns:a16="http://schemas.microsoft.com/office/drawing/2014/main" id="{9498CFE8-A797-C029-4980-CFF6BD2C8C6F}"/>
              </a:ext>
            </a:extLst>
          </p:cNvPr>
          <p:cNvSpPr/>
          <p:nvPr>
            <p:custDataLst>
              <p:tags r:id="rId2"/>
            </p:custDataLst>
          </p:nvPr>
        </p:nvSpPr>
        <p:spPr>
          <a:xfrm>
            <a:off x="145440" y="1095104"/>
            <a:ext cx="2758016" cy="3109439"/>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800" b="1" i="1" kern="0" dirty="0">
                <a:effectLst/>
                <a:latin typeface="Calibri" panose="020F0502020204030204" pitchFamily="34" charset="0"/>
                <a:ea typeface="Aptos" panose="020B0004020202020204" pitchFamily="34" charset="0"/>
              </a:rPr>
              <a:t>« Un enfant qui n’est pas dans mon groupe m’a demandé : « pourquoi tu sors ça ? » Je lui ai dit pour qu’on puisse regarder des livres dehors. Il a dit :  « Cool ! » et il s’est assis pour regarder des livres. » </a:t>
            </a:r>
            <a:r>
              <a:rPr lang="fr-CA" sz="1800" b="1" kern="0" dirty="0">
                <a:effectLst/>
                <a:latin typeface="Calibri" panose="020F0502020204030204" pitchFamily="34" charset="0"/>
                <a:ea typeface="Aptos" panose="020B0004020202020204" pitchFamily="34" charset="0"/>
              </a:rPr>
              <a:t>Toucan</a:t>
            </a:r>
            <a:endParaRPr lang="fr-CA" sz="1800" b="1" dirty="0"/>
          </a:p>
          <a:p>
            <a:pPr algn="ctr"/>
            <a:endParaRPr lang="fr-CA" dirty="0"/>
          </a:p>
        </p:txBody>
      </p:sp>
      <p:sp>
        <p:nvSpPr>
          <p:cNvPr id="6" name="Rectangle : coins arrondis 5">
            <a:extLst>
              <a:ext uri="{FF2B5EF4-FFF2-40B4-BE49-F238E27FC236}">
                <a16:creationId xmlns:a16="http://schemas.microsoft.com/office/drawing/2014/main" id="{2B21F08C-3CA5-091B-3894-F54FFFE8E6EA}"/>
              </a:ext>
            </a:extLst>
          </p:cNvPr>
          <p:cNvSpPr/>
          <p:nvPr>
            <p:custDataLst>
              <p:tags r:id="rId3"/>
            </p:custDataLst>
          </p:nvPr>
        </p:nvSpPr>
        <p:spPr>
          <a:xfrm>
            <a:off x="2903456" y="929963"/>
            <a:ext cx="9098316" cy="31320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i="1" kern="0" dirty="0">
                <a:effectLst/>
                <a:latin typeface="Calibri" panose="020F0502020204030204" pitchFamily="34" charset="0"/>
                <a:ea typeface="Aptos" panose="020B0004020202020204" pitchFamily="34" charset="0"/>
              </a:rPr>
              <a:t>« La première journée, j’ai mis les livres qui étaient déjà dans le cabanon qu’on utilisait pour l’extérieur, c’est des livres brisés, ça pas trop fonctionné. </a:t>
            </a:r>
          </a:p>
          <a:p>
            <a:pPr algn="ctr"/>
            <a:r>
              <a:rPr lang="fr-CA" sz="2000" b="1" i="1" kern="0" dirty="0">
                <a:effectLst/>
                <a:latin typeface="Calibri" panose="020F0502020204030204" pitchFamily="34" charset="0"/>
                <a:ea typeface="Aptos" panose="020B0004020202020204" pitchFamily="34" charset="0"/>
              </a:rPr>
              <a:t>La deuxième journée, j’ai sorti des livres à moi, j’ai placé des pneus, des chaises de camping, puis deux petites tables. Avec mes livres, ça super « pogné » de n’importe quel groupe. Ils venaient tous mais là je devais faire attention, parce que les enfants étaient habitués avec nos vieux livres toutes brisés donc, ils les laissaient par terre </a:t>
            </a:r>
            <a:r>
              <a:rPr lang="fr-CA" sz="2000" b="1" i="1" kern="0" dirty="0">
                <a:latin typeface="Calibri" panose="020F0502020204030204" pitchFamily="34" charset="0"/>
                <a:ea typeface="Aptos" panose="020B0004020202020204" pitchFamily="34" charset="0"/>
              </a:rPr>
              <a:t>et ils </a:t>
            </a:r>
            <a:r>
              <a:rPr lang="fr-CA" sz="2000" b="1" i="1" kern="0" dirty="0">
                <a:effectLst/>
                <a:latin typeface="Calibri" panose="020F0502020204030204" pitchFamily="34" charset="0"/>
                <a:ea typeface="Aptos" panose="020B0004020202020204" pitchFamily="34" charset="0"/>
              </a:rPr>
              <a:t>marchaient dessus. J’intervenais, hé </a:t>
            </a:r>
            <a:r>
              <a:rPr lang="fr-CA" sz="2000" b="1" i="1" kern="0" dirty="0" err="1">
                <a:effectLst/>
                <a:latin typeface="Calibri" panose="020F0502020204030204" pitchFamily="34" charset="0"/>
                <a:ea typeface="Aptos" panose="020B0004020202020204" pitchFamily="34" charset="0"/>
              </a:rPr>
              <a:t>hé</a:t>
            </a:r>
            <a:r>
              <a:rPr lang="fr-CA" sz="2000" b="1" i="1" kern="0" dirty="0">
                <a:effectLst/>
                <a:latin typeface="Calibri" panose="020F0502020204030204" pitchFamily="34" charset="0"/>
                <a:ea typeface="Aptos" panose="020B0004020202020204" pitchFamily="34" charset="0"/>
              </a:rPr>
              <a:t>, tu peux y toucher mais tu le replaces après. Ça ne va pas par terre. Ça pris un, deux, trois jours, puis ils ont compris le principe.  »  </a:t>
            </a:r>
            <a:r>
              <a:rPr lang="fr-CA" sz="2000" b="1" kern="0" dirty="0">
                <a:effectLst/>
                <a:latin typeface="Calibri" panose="020F0502020204030204" pitchFamily="34" charset="0"/>
                <a:ea typeface="Aptos" panose="020B0004020202020204" pitchFamily="34" charset="0"/>
              </a:rPr>
              <a:t>Dauphin</a:t>
            </a:r>
            <a:endParaRPr lang="fr-CA" sz="2000" b="1" dirty="0"/>
          </a:p>
          <a:p>
            <a:pPr algn="ctr"/>
            <a:endParaRPr lang="fr-CA" dirty="0"/>
          </a:p>
        </p:txBody>
      </p:sp>
      <p:sp>
        <p:nvSpPr>
          <p:cNvPr id="11" name="Rectangle : coins arrondis 10">
            <a:extLst>
              <a:ext uri="{FF2B5EF4-FFF2-40B4-BE49-F238E27FC236}">
                <a16:creationId xmlns:a16="http://schemas.microsoft.com/office/drawing/2014/main" id="{4056968E-2262-B143-2737-71B89A6932B3}"/>
              </a:ext>
            </a:extLst>
          </p:cNvPr>
          <p:cNvSpPr/>
          <p:nvPr>
            <p:custDataLst>
              <p:tags r:id="rId4"/>
            </p:custDataLst>
          </p:nvPr>
        </p:nvSpPr>
        <p:spPr>
          <a:xfrm>
            <a:off x="122467" y="4062041"/>
            <a:ext cx="5725458" cy="26184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800" b="1" i="1" kern="0" dirty="0">
                <a:effectLst/>
                <a:latin typeface="Calibri" panose="020F0502020204030204" pitchFamily="34" charset="0"/>
                <a:ea typeface="Aptos" panose="020B0004020202020204" pitchFamily="34" charset="0"/>
              </a:rPr>
              <a:t>« Des enfants venaient me voir pour que je leur lise et quand je leur disais qu’il pouvait le regarder par eux-mêmes aussi, il me regardait incertains : « t’es sur ! ». Ça m’a frappée quand même pas pire, je ne m’attendais pas à autant. » </a:t>
            </a:r>
            <a:r>
              <a:rPr lang="fr-CA" sz="1800" b="1" kern="0" dirty="0">
                <a:effectLst/>
                <a:latin typeface="Calibri" panose="020F0502020204030204" pitchFamily="34" charset="0"/>
                <a:ea typeface="Aptos" panose="020B0004020202020204" pitchFamily="34" charset="0"/>
              </a:rPr>
              <a:t>Dauphin</a:t>
            </a:r>
            <a:endParaRPr lang="fr-CA" sz="1800" b="1" dirty="0"/>
          </a:p>
          <a:p>
            <a:pPr algn="ctr"/>
            <a:endParaRPr lang="fr-CA" dirty="0"/>
          </a:p>
        </p:txBody>
      </p:sp>
      <p:sp>
        <p:nvSpPr>
          <p:cNvPr id="12" name="Rectangle : coins arrondis 11">
            <a:extLst>
              <a:ext uri="{FF2B5EF4-FFF2-40B4-BE49-F238E27FC236}">
                <a16:creationId xmlns:a16="http://schemas.microsoft.com/office/drawing/2014/main" id="{7E478D91-45F0-C301-177C-EDD62455F6D3}"/>
              </a:ext>
            </a:extLst>
          </p:cNvPr>
          <p:cNvSpPr/>
          <p:nvPr>
            <p:custDataLst>
              <p:tags r:id="rId5"/>
            </p:custDataLst>
          </p:nvPr>
        </p:nvSpPr>
        <p:spPr>
          <a:xfrm>
            <a:off x="6899564" y="4023996"/>
            <a:ext cx="5006489" cy="2432222"/>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800" b="1" i="1" kern="0" dirty="0">
              <a:solidFill>
                <a:schemeClr val="tx1"/>
              </a:solidFill>
              <a:effectLst/>
              <a:latin typeface="Calibri" panose="020F0502020204030204" pitchFamily="34" charset="0"/>
              <a:ea typeface="Aptos" panose="020B0004020202020204" pitchFamily="34" charset="0"/>
            </a:endParaRPr>
          </a:p>
          <a:p>
            <a:pPr algn="ctr"/>
            <a:r>
              <a:rPr lang="fr-CA" sz="1800" b="1" i="1" kern="0" dirty="0">
                <a:solidFill>
                  <a:schemeClr val="tx1"/>
                </a:solidFill>
                <a:effectLst/>
                <a:latin typeface="Calibri" panose="020F0502020204030204" pitchFamily="34" charset="0"/>
                <a:ea typeface="Aptos" panose="020B0004020202020204" pitchFamily="34" charset="0"/>
              </a:rPr>
              <a:t>« Mes amis sont restés avec moi à 100%. </a:t>
            </a:r>
            <a:r>
              <a:rPr lang="fr-CA" sz="1800" b="1" i="1" kern="0" dirty="0">
                <a:solidFill>
                  <a:schemeClr val="tx1"/>
                </a:solidFill>
                <a:latin typeface="Calibri" panose="020F0502020204030204" pitchFamily="34" charset="0"/>
                <a:ea typeface="Aptos" panose="020B0004020202020204" pitchFamily="34" charset="0"/>
              </a:rPr>
              <a:t>Q</a:t>
            </a:r>
            <a:r>
              <a:rPr lang="fr-CA" sz="1800" b="1" i="1" kern="0" dirty="0">
                <a:solidFill>
                  <a:schemeClr val="tx1"/>
                </a:solidFill>
                <a:effectLst/>
                <a:latin typeface="Calibri" panose="020F0502020204030204" pitchFamily="34" charset="0"/>
                <a:ea typeface="Aptos" panose="020B0004020202020204" pitchFamily="34" charset="0"/>
              </a:rPr>
              <a:t>uand les autres groupes sont sortis, ils sont venus me voir aussi. C’était vraiment intéressant, je trouvais ça le fun parce que ce n’est pas vraiment une activité qu’ils vont faire normalement dehors. » </a:t>
            </a:r>
            <a:r>
              <a:rPr lang="fr-CA" sz="1800" b="1" kern="0" dirty="0">
                <a:solidFill>
                  <a:schemeClr val="tx1"/>
                </a:solidFill>
                <a:effectLst/>
                <a:latin typeface="Calibri" panose="020F0502020204030204" pitchFamily="34" charset="0"/>
                <a:ea typeface="Aptos" panose="020B0004020202020204" pitchFamily="34" charset="0"/>
              </a:rPr>
              <a:t>Panda </a:t>
            </a:r>
            <a:endParaRPr lang="fr-CA" sz="1800" b="1" dirty="0">
              <a:solidFill>
                <a:schemeClr val="tx1"/>
              </a:solidFill>
            </a:endParaRPr>
          </a:p>
          <a:p>
            <a:pPr algn="ctr"/>
            <a:endParaRPr lang="fr-CA" dirty="0"/>
          </a:p>
        </p:txBody>
      </p:sp>
    </p:spTree>
    <p:extLst>
      <p:ext uri="{BB962C8B-B14F-4D97-AF65-F5344CB8AC3E}">
        <p14:creationId xmlns:p14="http://schemas.microsoft.com/office/powerpoint/2010/main" val="651438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8D339-8A47-1B8C-60FF-A59B4BDBDB9B}"/>
              </a:ext>
            </a:extLst>
          </p:cNvPr>
          <p:cNvSpPr>
            <a:spLocks noGrp="1"/>
          </p:cNvSpPr>
          <p:nvPr>
            <p:ph type="title"/>
            <p:custDataLst>
              <p:tags r:id="rId1"/>
            </p:custDataLst>
          </p:nvPr>
        </p:nvSpPr>
        <p:spPr>
          <a:xfrm>
            <a:off x="150829" y="283332"/>
            <a:ext cx="11698664" cy="1116811"/>
          </a:xfrm>
        </p:spPr>
        <p:txBody>
          <a:bodyPr>
            <a:normAutofit/>
          </a:bodyPr>
          <a:lstStyle/>
          <a:p>
            <a:r>
              <a:rPr lang="fr-CA" sz="3200" b="1" dirty="0"/>
              <a:t>Citations de l’expérience de l’exploitation du livre dans tous les coins de jeu</a:t>
            </a:r>
            <a:endParaRPr lang="fr-CA" sz="3200" dirty="0"/>
          </a:p>
        </p:txBody>
      </p:sp>
      <p:sp>
        <p:nvSpPr>
          <p:cNvPr id="4" name="Rectangle : coins arrondis 3">
            <a:extLst>
              <a:ext uri="{FF2B5EF4-FFF2-40B4-BE49-F238E27FC236}">
                <a16:creationId xmlns:a16="http://schemas.microsoft.com/office/drawing/2014/main" id="{C867F46D-D790-0929-B1F1-BA180FDF458C}"/>
              </a:ext>
            </a:extLst>
          </p:cNvPr>
          <p:cNvSpPr/>
          <p:nvPr>
            <p:custDataLst>
              <p:tags r:id="rId2"/>
            </p:custDataLst>
          </p:nvPr>
        </p:nvSpPr>
        <p:spPr>
          <a:xfrm>
            <a:off x="150829" y="1857080"/>
            <a:ext cx="6665537" cy="19324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CA" sz="2000" b="1" i="1" kern="0" dirty="0">
                <a:latin typeface="Calibri" panose="020F0502020204030204" pitchFamily="34" charset="0"/>
                <a:ea typeface="Aptos" panose="020B0004020202020204" pitchFamily="34" charset="0"/>
              </a:rPr>
              <a:t>« J</a:t>
            </a:r>
            <a:r>
              <a:rPr lang="fr-CA" sz="2000" b="1" i="1" kern="0" dirty="0">
                <a:effectLst/>
                <a:latin typeface="Calibri" panose="020F0502020204030204" pitchFamily="34" charset="0"/>
                <a:ea typeface="Aptos" panose="020B0004020202020204" pitchFamily="34" charset="0"/>
              </a:rPr>
              <a:t>’avais mis le livre En route ! d’Oriane Smith, avec les chemins que j’ai montrés aux enfants, moi j’ai pas de tapis d’auto dans mon local,  je leur ai montré qu’ils pouvaient l’utiliser pour rouler les voitures, l’ouvrir, il a été utilisé super gros. » </a:t>
            </a:r>
            <a:r>
              <a:rPr lang="fr-CA" sz="2000" b="1" kern="0" dirty="0">
                <a:effectLst/>
                <a:latin typeface="Calibri" panose="020F0502020204030204" pitchFamily="34" charset="0"/>
                <a:ea typeface="Aptos" panose="020B0004020202020204" pitchFamily="34" charset="0"/>
              </a:rPr>
              <a:t>Toucan</a:t>
            </a:r>
            <a:endParaRPr lang="fr-CA" sz="2000" b="1" dirty="0"/>
          </a:p>
        </p:txBody>
      </p:sp>
      <p:sp>
        <p:nvSpPr>
          <p:cNvPr id="5" name="Rectangle : coins arrondis 4">
            <a:extLst>
              <a:ext uri="{FF2B5EF4-FFF2-40B4-BE49-F238E27FC236}">
                <a16:creationId xmlns:a16="http://schemas.microsoft.com/office/drawing/2014/main" id="{734C5620-CFB2-304B-827F-E2EBF8B207D3}"/>
              </a:ext>
            </a:extLst>
          </p:cNvPr>
          <p:cNvSpPr/>
          <p:nvPr>
            <p:custDataLst>
              <p:tags r:id="rId3"/>
            </p:custDataLst>
          </p:nvPr>
        </p:nvSpPr>
        <p:spPr>
          <a:xfrm>
            <a:off x="7074423" y="957278"/>
            <a:ext cx="4892122" cy="509473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kern="0" dirty="0">
                <a:solidFill>
                  <a:schemeClr val="tx1"/>
                </a:solidFill>
                <a:latin typeface="Calibri" panose="020F0502020204030204" pitchFamily="34" charset="0"/>
                <a:ea typeface="Aptos" panose="020B0004020202020204" pitchFamily="34" charset="0"/>
                <a:cs typeface="Times New Roman" panose="02020603050405020304" pitchFamily="18" charset="0"/>
              </a:rPr>
              <a:t>« D</a:t>
            </a:r>
            <a:r>
              <a:rPr lang="fr-CA" sz="2000" b="1" i="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ans le coin restaurant, on a mis des livres de recettes, les enfants ont beaucoup aimé ça. Ils ont aussi aimé les revues de recettes. </a:t>
            </a:r>
            <a:r>
              <a:rPr lang="fr-CA" sz="2000" b="1" i="1" kern="0" dirty="0">
                <a:solidFill>
                  <a:schemeClr val="tx1"/>
                </a:solidFill>
                <a:latin typeface="Calibri" panose="020F0502020204030204" pitchFamily="34" charset="0"/>
                <a:ea typeface="Aptos" panose="020B0004020202020204" pitchFamily="34" charset="0"/>
                <a:cs typeface="Times New Roman" panose="02020603050405020304" pitchFamily="18" charset="0"/>
              </a:rPr>
              <a:t>Q</a:t>
            </a:r>
            <a:r>
              <a:rPr lang="fr-CA" sz="2000" b="1" i="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uand on a apporté ça, y a eu beaucoup de questionnements : « pourquoi t’a mis ça là ? », etc. </a:t>
            </a:r>
          </a:p>
          <a:p>
            <a:pPr algn="ctr"/>
            <a:r>
              <a:rPr lang="fr-CA" sz="2000" b="1" i="1" kern="0" dirty="0">
                <a:solidFill>
                  <a:schemeClr val="tx1"/>
                </a:solidFill>
                <a:latin typeface="Calibri" panose="020F0502020204030204" pitchFamily="34" charset="0"/>
                <a:ea typeface="Aptos" panose="020B0004020202020204" pitchFamily="34" charset="0"/>
                <a:cs typeface="Times New Roman" panose="02020603050405020304" pitchFamily="18" charset="0"/>
              </a:rPr>
              <a:t>Les enfants ne comprenaient pas</a:t>
            </a:r>
            <a:r>
              <a:rPr lang="fr-CA" sz="2000" b="1" i="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trop au début, avec le temps et les explications, ils ont compris et ils ont embarqué facilement. Moi, j’ai aimé avoir mis des livres là parce que ça a apporté un plus plus au coin symbolique » </a:t>
            </a:r>
            <a:r>
              <a:rPr lang="fr-CA" sz="2000" b="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Colibri</a:t>
            </a:r>
            <a:r>
              <a:rPr lang="fr-CA" sz="2000" b="1" kern="0" dirty="0">
                <a:effectLst/>
                <a:latin typeface="Calibri" panose="020F0502020204030204" pitchFamily="34" charset="0"/>
                <a:ea typeface="Aptos" panose="020B0004020202020204" pitchFamily="34" charset="0"/>
                <a:cs typeface="Times New Roman" panose="02020603050405020304" pitchFamily="18" charset="0"/>
              </a:rPr>
              <a:t>.</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sz="2000" b="1" dirty="0">
              <a:solidFill>
                <a:schemeClr val="tx1"/>
              </a:solidFill>
            </a:endParaRPr>
          </a:p>
        </p:txBody>
      </p:sp>
      <p:sp>
        <p:nvSpPr>
          <p:cNvPr id="6" name="Rectangle : coins arrondis 5">
            <a:extLst>
              <a:ext uri="{FF2B5EF4-FFF2-40B4-BE49-F238E27FC236}">
                <a16:creationId xmlns:a16="http://schemas.microsoft.com/office/drawing/2014/main" id="{CE2220BC-7C84-4E4A-5CE9-F684CCC72974}"/>
              </a:ext>
            </a:extLst>
          </p:cNvPr>
          <p:cNvSpPr/>
          <p:nvPr>
            <p:custDataLst>
              <p:tags r:id="rId4"/>
            </p:custDataLst>
          </p:nvPr>
        </p:nvSpPr>
        <p:spPr>
          <a:xfrm>
            <a:off x="1088400" y="4430598"/>
            <a:ext cx="6236228" cy="21440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000" b="1" i="1" kern="0" dirty="0">
                <a:effectLst/>
                <a:latin typeface="Calibri" panose="020F0502020204030204" pitchFamily="34" charset="0"/>
                <a:ea typeface="Aptos" panose="020B0004020202020204" pitchFamily="34" charset="0"/>
              </a:rPr>
              <a:t>« J’en ai mis dans mon coin dinosaure, le livre des dinosaures avec des petites portes. Ce coin-là n’était presque plus utilisé, pis depuis que j’ai mis le livre, à tous les jours il a été utilisé. Ça a fait un petit regain. » </a:t>
            </a:r>
            <a:r>
              <a:rPr lang="fr-CA" sz="2000" b="1" kern="0" dirty="0">
                <a:effectLst/>
                <a:latin typeface="Calibri" panose="020F0502020204030204" pitchFamily="34" charset="0"/>
                <a:ea typeface="Aptos" panose="020B0004020202020204" pitchFamily="34" charset="0"/>
              </a:rPr>
              <a:t>Dauphin</a:t>
            </a:r>
            <a:endParaRPr lang="fr-CA" sz="2000" b="1" dirty="0"/>
          </a:p>
        </p:txBody>
      </p:sp>
    </p:spTree>
    <p:extLst>
      <p:ext uri="{BB962C8B-B14F-4D97-AF65-F5344CB8AC3E}">
        <p14:creationId xmlns:p14="http://schemas.microsoft.com/office/powerpoint/2010/main" val="236860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E702D-9E6A-8F3F-56F4-34A5BCF77982}"/>
              </a:ext>
            </a:extLst>
          </p:cNvPr>
          <p:cNvSpPr>
            <a:spLocks noGrp="1"/>
          </p:cNvSpPr>
          <p:nvPr>
            <p:ph type="title"/>
            <p:custDataLst>
              <p:tags r:id="rId1"/>
            </p:custDataLst>
          </p:nvPr>
        </p:nvSpPr>
        <p:spPr>
          <a:xfrm>
            <a:off x="128833" y="28809"/>
            <a:ext cx="10515600" cy="1116811"/>
          </a:xfrm>
        </p:spPr>
        <p:txBody>
          <a:bodyPr>
            <a:normAutofit/>
          </a:bodyPr>
          <a:lstStyle/>
          <a:p>
            <a:r>
              <a:rPr lang="fr-CA" sz="3200" b="1" dirty="0"/>
              <a:t>Citations de l’expérience de l’exploitation du livre dans tous les coins de jeu</a:t>
            </a:r>
            <a:endParaRPr lang="fr-CA" sz="3200" dirty="0"/>
          </a:p>
        </p:txBody>
      </p:sp>
      <p:sp>
        <p:nvSpPr>
          <p:cNvPr id="5" name="Rectangle : coins arrondis 4">
            <a:extLst>
              <a:ext uri="{FF2B5EF4-FFF2-40B4-BE49-F238E27FC236}">
                <a16:creationId xmlns:a16="http://schemas.microsoft.com/office/drawing/2014/main" id="{E8B7340F-450B-70A2-14F1-7DDCF4078864}"/>
              </a:ext>
            </a:extLst>
          </p:cNvPr>
          <p:cNvSpPr/>
          <p:nvPr>
            <p:custDataLst>
              <p:tags r:id="rId2"/>
            </p:custDataLst>
          </p:nvPr>
        </p:nvSpPr>
        <p:spPr>
          <a:xfrm>
            <a:off x="128833" y="1362436"/>
            <a:ext cx="5967167" cy="52499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i="1" kern="0" dirty="0">
                <a:effectLst/>
                <a:latin typeface="Calibri" panose="020F0502020204030204" pitchFamily="34" charset="0"/>
                <a:ea typeface="Aptos" panose="020B0004020202020204" pitchFamily="34" charset="0"/>
              </a:rPr>
              <a:t>« Dans la salle de motricité, j’ai fait des petits coins. Les enfants se promenaient. Ça bien fonctionné, il y avait des livres de yoga, ils pouvaient faire les postures, </a:t>
            </a:r>
            <a:r>
              <a:rPr lang="fr-CA" sz="2000" b="1" i="1" kern="0" dirty="0">
                <a:latin typeface="Calibri" panose="020F0502020204030204" pitchFamily="34" charset="0"/>
                <a:ea typeface="Aptos" panose="020B0004020202020204" pitchFamily="34" charset="0"/>
              </a:rPr>
              <a:t>il y</a:t>
            </a:r>
            <a:r>
              <a:rPr lang="fr-CA" sz="2000" b="1" i="1" kern="0" dirty="0">
                <a:effectLst/>
                <a:latin typeface="Calibri" panose="020F0502020204030204" pitchFamily="34" charset="0"/>
                <a:ea typeface="Aptos" panose="020B0004020202020204" pitchFamily="34" charset="0"/>
              </a:rPr>
              <a:t> avait plusieurs livres, ils n’étaient pas tous dans le même coin. En premier lieu, je les ai laissés aller explorer, dans le sens que je ne leur ai pas dit que j’ai mis ça là. Ils sont arrivés et ne comprenaient pas, </a:t>
            </a:r>
            <a:r>
              <a:rPr lang="fr-CA" sz="2000" b="1" i="1" kern="0" dirty="0">
                <a:latin typeface="Calibri" panose="020F0502020204030204" pitchFamily="34" charset="0"/>
                <a:ea typeface="Aptos" panose="020B0004020202020204" pitchFamily="34" charset="0"/>
              </a:rPr>
              <a:t>ils</a:t>
            </a:r>
            <a:r>
              <a:rPr lang="fr-CA" sz="2000" b="1" i="1" kern="0" dirty="0">
                <a:effectLst/>
                <a:latin typeface="Calibri" panose="020F0502020204030204" pitchFamily="34" charset="0"/>
                <a:ea typeface="Aptos" panose="020B0004020202020204" pitchFamily="34" charset="0"/>
              </a:rPr>
              <a:t> allaient prendre les livres et les ranger. </a:t>
            </a:r>
            <a:r>
              <a:rPr lang="fr-CA" sz="2000" b="1" i="1" kern="0" dirty="0">
                <a:latin typeface="Calibri" panose="020F0502020204030204" pitchFamily="34" charset="0"/>
                <a:ea typeface="Aptos" panose="020B0004020202020204" pitchFamily="34" charset="0"/>
              </a:rPr>
              <a:t>J</a:t>
            </a:r>
            <a:r>
              <a:rPr lang="fr-CA" sz="2000" b="1" i="1" kern="0" dirty="0">
                <a:effectLst/>
                <a:latin typeface="Calibri" panose="020F0502020204030204" pitchFamily="34" charset="0"/>
                <a:ea typeface="Aptos" panose="020B0004020202020204" pitchFamily="34" charset="0"/>
              </a:rPr>
              <a:t>e leur ai expliqué que non c’étaient des livres qui pouvaient rester dans ces coins-là, </a:t>
            </a:r>
            <a:r>
              <a:rPr lang="fr-CA" sz="2000" b="1" i="1" kern="0" dirty="0">
                <a:latin typeface="Calibri" panose="020F0502020204030204" pitchFamily="34" charset="0"/>
                <a:ea typeface="Aptos" panose="020B0004020202020204" pitchFamily="34" charset="0"/>
              </a:rPr>
              <a:t>q</a:t>
            </a:r>
            <a:r>
              <a:rPr lang="fr-CA" sz="2000" b="1" i="1" kern="0" dirty="0">
                <a:effectLst/>
                <a:latin typeface="Calibri" panose="020F0502020204030204" pitchFamily="34" charset="0"/>
                <a:ea typeface="Aptos" panose="020B0004020202020204" pitchFamily="34" charset="0"/>
              </a:rPr>
              <a:t>u’ils pouvaient s’amuser avec et tout. Finalement ils ont bien compris et ils ont bien embarqués. » </a:t>
            </a:r>
            <a:r>
              <a:rPr lang="fr-CA" sz="2000" b="1" kern="0" dirty="0">
                <a:effectLst/>
                <a:latin typeface="Calibri" panose="020F0502020204030204" pitchFamily="34" charset="0"/>
                <a:ea typeface="Aptos" panose="020B0004020202020204" pitchFamily="34" charset="0"/>
              </a:rPr>
              <a:t>Panda</a:t>
            </a:r>
            <a:endParaRPr lang="fr-CA" sz="2000" b="1" dirty="0"/>
          </a:p>
        </p:txBody>
      </p:sp>
      <p:sp>
        <p:nvSpPr>
          <p:cNvPr id="4" name="Rectangle : coins arrondis 3">
            <a:extLst>
              <a:ext uri="{FF2B5EF4-FFF2-40B4-BE49-F238E27FC236}">
                <a16:creationId xmlns:a16="http://schemas.microsoft.com/office/drawing/2014/main" id="{29CA3B2F-C5A3-D90C-1BEC-844EBB39F9DF}"/>
              </a:ext>
            </a:extLst>
          </p:cNvPr>
          <p:cNvSpPr/>
          <p:nvPr>
            <p:custDataLst>
              <p:tags r:id="rId3"/>
            </p:custDataLst>
          </p:nvPr>
        </p:nvSpPr>
        <p:spPr>
          <a:xfrm>
            <a:off x="5784915" y="1362436"/>
            <a:ext cx="4656842" cy="29505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000" b="1" i="1" kern="0" dirty="0">
                <a:effectLst/>
                <a:latin typeface="Calibri" panose="020F0502020204030204" pitchFamily="34" charset="0"/>
                <a:ea typeface="Aptos" panose="020B0004020202020204" pitchFamily="34" charset="0"/>
                <a:cs typeface="Times New Roman" panose="02020603050405020304" pitchFamily="18" charset="0"/>
              </a:rPr>
              <a:t>« Au début les enfants rangeaient les livres, mais un enfant a expliqué aux autres qu’ils pouvaient les laisser là, je leur ai aussi expliqué. </a:t>
            </a:r>
          </a:p>
          <a:p>
            <a:pPr algn="ctr"/>
            <a:r>
              <a:rPr lang="fr-CA" sz="2000" b="1" i="1" kern="0" dirty="0">
                <a:effectLst/>
                <a:latin typeface="Calibri" panose="020F0502020204030204" pitchFamily="34" charset="0"/>
                <a:ea typeface="Aptos" panose="020B0004020202020204" pitchFamily="34" charset="0"/>
                <a:cs typeface="Times New Roman" panose="02020603050405020304" pitchFamily="18" charset="0"/>
              </a:rPr>
              <a:t>J’en ai mis aussi dans le coin construction, des livres de « Loose part » de ville, pour leur donner des idées de construction avec du matériel polyvalent. » </a:t>
            </a:r>
            <a:r>
              <a:rPr lang="fr-CA" sz="2000" b="1" kern="0" dirty="0">
                <a:effectLst/>
                <a:latin typeface="Calibri" panose="020F0502020204030204" pitchFamily="34" charset="0"/>
                <a:ea typeface="Aptos" panose="020B0004020202020204" pitchFamily="34" charset="0"/>
                <a:cs typeface="Times New Roman" panose="02020603050405020304" pitchFamily="18" charset="0"/>
              </a:rPr>
              <a:t>Girafe </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6" name="Rectangle : coins arrondis 5">
            <a:extLst>
              <a:ext uri="{FF2B5EF4-FFF2-40B4-BE49-F238E27FC236}">
                <a16:creationId xmlns:a16="http://schemas.microsoft.com/office/drawing/2014/main" id="{CA8369E6-04FF-A1C6-ED54-8F79F2C63CFD}"/>
              </a:ext>
            </a:extLst>
          </p:cNvPr>
          <p:cNvSpPr/>
          <p:nvPr>
            <p:custDataLst>
              <p:tags r:id="rId4"/>
            </p:custDataLst>
          </p:nvPr>
        </p:nvSpPr>
        <p:spPr>
          <a:xfrm>
            <a:off x="6096000" y="4313025"/>
            <a:ext cx="5791200" cy="2299349"/>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Ces deux extraits démontrent l’application des règles préétablies en début d’année entre la personne responsable du groupe et les enfants. Un changement de règle de la part de l’adulte doit être justifié auprès du groupe pour le sécuriser dans ses choix de jeu (ce qui est permis et non permis).</a:t>
            </a:r>
          </a:p>
        </p:txBody>
      </p:sp>
    </p:spTree>
    <p:extLst>
      <p:ext uri="{BB962C8B-B14F-4D97-AF65-F5344CB8AC3E}">
        <p14:creationId xmlns:p14="http://schemas.microsoft.com/office/powerpoint/2010/main" val="175528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FF342-0E9B-27F6-67F7-B13AFC3B8890}"/>
              </a:ext>
            </a:extLst>
          </p:cNvPr>
          <p:cNvSpPr>
            <a:spLocks noGrp="1"/>
          </p:cNvSpPr>
          <p:nvPr>
            <p:ph type="title"/>
            <p:custDataLst>
              <p:tags r:id="rId1"/>
            </p:custDataLst>
          </p:nvPr>
        </p:nvSpPr>
        <p:spPr>
          <a:xfrm>
            <a:off x="1833074" y="241793"/>
            <a:ext cx="9081940" cy="761557"/>
          </a:xfrm>
        </p:spPr>
        <p:txBody>
          <a:bodyPr/>
          <a:lstStyle/>
          <a:p>
            <a:r>
              <a:rPr lang="fr-CA" dirty="0"/>
              <a:t>L’hypothèse de la recherche</a:t>
            </a:r>
          </a:p>
        </p:txBody>
      </p:sp>
      <p:sp>
        <p:nvSpPr>
          <p:cNvPr id="7" name="Rectangle : coins arrondis 6">
            <a:extLst>
              <a:ext uri="{FF2B5EF4-FFF2-40B4-BE49-F238E27FC236}">
                <a16:creationId xmlns:a16="http://schemas.microsoft.com/office/drawing/2014/main" id="{E63DE8A1-F46A-82A9-FEF6-8B374471554D}"/>
              </a:ext>
            </a:extLst>
          </p:cNvPr>
          <p:cNvSpPr/>
          <p:nvPr>
            <p:custDataLst>
              <p:tags r:id="rId2"/>
            </p:custDataLst>
          </p:nvPr>
        </p:nvSpPr>
        <p:spPr>
          <a:xfrm>
            <a:off x="1633014" y="2559525"/>
            <a:ext cx="8925971" cy="2181699"/>
          </a:xfrm>
          <a:prstGeom prst="roundRect">
            <a:avLst/>
          </a:prstGeom>
          <a:blipFill>
            <a:blip r:embed="rId4"/>
            <a:tile tx="0" ty="0" sx="100000" sy="100000" flip="none" algn="tl"/>
          </a:blipFill>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800" b="1" dirty="0"/>
              <a:t>Est-ce qu’une utilisation de la littérature pour la jeunesse à l’aide de stratégies variées et à plusieurs moments dans une journée au service de garde pourrait augmenter l’intérêt, la participation et éventuellement les compétences en littératie des jeunes enfants ? </a:t>
            </a:r>
          </a:p>
        </p:txBody>
      </p:sp>
    </p:spTree>
    <p:extLst>
      <p:ext uri="{BB962C8B-B14F-4D97-AF65-F5344CB8AC3E}">
        <p14:creationId xmlns:p14="http://schemas.microsoft.com/office/powerpoint/2010/main" val="2528102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14279-4E2A-D0E0-A201-0FA78A8C5C3C}"/>
              </a:ext>
            </a:extLst>
          </p:cNvPr>
          <p:cNvSpPr>
            <a:spLocks noGrp="1"/>
          </p:cNvSpPr>
          <p:nvPr>
            <p:ph type="title"/>
            <p:custDataLst>
              <p:tags r:id="rId1"/>
            </p:custDataLst>
          </p:nvPr>
        </p:nvSpPr>
        <p:spPr>
          <a:xfrm>
            <a:off x="508262" y="179637"/>
            <a:ext cx="10515600" cy="1116811"/>
          </a:xfrm>
        </p:spPr>
        <p:txBody>
          <a:bodyPr>
            <a:normAutofit/>
          </a:bodyPr>
          <a:lstStyle/>
          <a:p>
            <a:r>
              <a:rPr lang="fr-CA" sz="3200" b="1" dirty="0"/>
              <a:t>Citations de l’expérience de l’exploitation du livre dans les divers moments de vie</a:t>
            </a:r>
            <a:endParaRPr lang="fr-CA" sz="3200" dirty="0"/>
          </a:p>
        </p:txBody>
      </p:sp>
      <p:sp>
        <p:nvSpPr>
          <p:cNvPr id="4" name="Rectangle : coins arrondis 3">
            <a:extLst>
              <a:ext uri="{FF2B5EF4-FFF2-40B4-BE49-F238E27FC236}">
                <a16:creationId xmlns:a16="http://schemas.microsoft.com/office/drawing/2014/main" id="{99F3ED26-7E25-C6A3-BA59-0BF9DA9A5B04}"/>
              </a:ext>
            </a:extLst>
          </p:cNvPr>
          <p:cNvSpPr/>
          <p:nvPr>
            <p:custDataLst>
              <p:tags r:id="rId2"/>
            </p:custDataLst>
          </p:nvPr>
        </p:nvSpPr>
        <p:spPr>
          <a:xfrm>
            <a:off x="124122" y="1296448"/>
            <a:ext cx="6146276" cy="4774413"/>
          </a:xfrm>
          <a:prstGeom prst="roundRect">
            <a:avLst/>
          </a:prstGeom>
          <a:solidFill>
            <a:srgbClr val="A8CC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a:t>
            </a:r>
            <a:r>
              <a:rPr lang="fr-CA" sz="2000" b="1" kern="0" dirty="0">
                <a:solidFill>
                  <a:srgbClr val="C00000"/>
                </a:solidFill>
                <a:effectLst/>
                <a:latin typeface="Calibri" panose="020F0502020204030204" pitchFamily="34" charset="0"/>
                <a:ea typeface="Aptos" panose="020B0004020202020204" pitchFamily="34" charset="0"/>
                <a:cs typeface="Times New Roman" panose="02020603050405020304" pitchFamily="18" charset="0"/>
              </a:rPr>
              <a:t>En fin de journée</a:t>
            </a:r>
            <a:r>
              <a:rPr lang="fr-CA" sz="2000" b="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c’est vraiment de plus en plus populaire. Les enfants demandent quand on range, pour avoir l’histoire. Plus on range, plus on a d’histoires. Y a même une petite fille qui ne voulait pas partir, son père est arrivé et il ne pouvait pas attendre, alors, je lui ai dit : « demain, je vais venir te cherche pour l’histoire. » Parce que son éducatrice, elle met seulement des histoires audios. Le lendemain matin, elle est venue me voir pour me dire : « Tu ne m’oublie pas là hein ? Tu m’as dit que tu viendrais me chercher pour l’histoire. » Je suis allée la chercher pour l’histoire. Hier, soir elle m’en a reparlé, elle m’a dit: « tu vas le refaire ? » Dauphin</a:t>
            </a:r>
            <a:endParaRPr lang="fr-CA"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5" name="Rectangle : coins arrondis 4">
            <a:extLst>
              <a:ext uri="{FF2B5EF4-FFF2-40B4-BE49-F238E27FC236}">
                <a16:creationId xmlns:a16="http://schemas.microsoft.com/office/drawing/2014/main" id="{72400DBD-18EF-1705-D628-416560D48D6F}"/>
              </a:ext>
            </a:extLst>
          </p:cNvPr>
          <p:cNvSpPr/>
          <p:nvPr>
            <p:custDataLst>
              <p:tags r:id="rId3"/>
            </p:custDataLst>
          </p:nvPr>
        </p:nvSpPr>
        <p:spPr>
          <a:xfrm>
            <a:off x="6367394" y="1312906"/>
            <a:ext cx="5556019" cy="2394408"/>
          </a:xfrm>
          <a:prstGeom prst="round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CA" sz="2000" b="1" kern="0" dirty="0">
                <a:latin typeface="Calibri" panose="020F0502020204030204" pitchFamily="34" charset="0"/>
                <a:ea typeface="Aptos" panose="020B0004020202020204" pitchFamily="34" charset="0"/>
                <a:cs typeface="Times New Roman" panose="02020603050405020304" pitchFamily="18" charset="0"/>
              </a:rPr>
              <a:t>« Pendant </a:t>
            </a:r>
            <a:r>
              <a:rPr lang="fr-CA" sz="2000" b="1" kern="0" dirty="0">
                <a:solidFill>
                  <a:srgbClr val="C00000"/>
                </a:solidFill>
                <a:latin typeface="Calibri" panose="020F0502020204030204" pitchFamily="34" charset="0"/>
                <a:ea typeface="Aptos" panose="020B0004020202020204" pitchFamily="34" charset="0"/>
                <a:cs typeface="Times New Roman" panose="02020603050405020304" pitchFamily="18" charset="0"/>
              </a:rPr>
              <a:t>la routine des toilettes</a:t>
            </a:r>
            <a:r>
              <a:rPr lang="fr-CA" sz="2000" b="1" kern="0" dirty="0">
                <a:solidFill>
                  <a:srgbClr val="C00000"/>
                </a:solidFill>
                <a:effectLst/>
                <a:latin typeface="Calibri" panose="020F0502020204030204" pitchFamily="34" charset="0"/>
                <a:ea typeface="Aptos" panose="020B0004020202020204" pitchFamily="34" charset="0"/>
                <a:cs typeface="Times New Roman" panose="02020603050405020304" pitchFamily="18" charset="0"/>
              </a:rPr>
              <a:t> </a:t>
            </a:r>
            <a:r>
              <a:rPr lang="fr-CA" sz="2000" b="1" kern="0" dirty="0">
                <a:effectLst/>
                <a:latin typeface="Calibri" panose="020F0502020204030204" pitchFamily="34" charset="0"/>
                <a:ea typeface="Aptos" panose="020B0004020202020204" pitchFamily="34" charset="0"/>
                <a:cs typeface="Times New Roman" panose="02020603050405020304" pitchFamily="18" charset="0"/>
              </a:rPr>
              <a:t>: J’étais reculée dans la porte devant le rang, j’étais super bien placée, tout le monde voyait bien l’histoire et ceux en rang ne voyait pas dans la toilette. Ça vraiment bien été, je trouve qu’il y avait moins de de bousculade. C’était plus agréable. » Colibri</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6" name="Rectangle : coins arrondis 5">
            <a:extLst>
              <a:ext uri="{FF2B5EF4-FFF2-40B4-BE49-F238E27FC236}">
                <a16:creationId xmlns:a16="http://schemas.microsoft.com/office/drawing/2014/main" id="{7A4F670F-4AEC-2778-A510-C0C4350F95BF}"/>
              </a:ext>
            </a:extLst>
          </p:cNvPr>
          <p:cNvSpPr/>
          <p:nvPr>
            <p:custDataLst>
              <p:tags r:id="rId4"/>
            </p:custDataLst>
          </p:nvPr>
        </p:nvSpPr>
        <p:spPr>
          <a:xfrm>
            <a:off x="6435944" y="3679520"/>
            <a:ext cx="5418917" cy="18655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000" b="1" kern="0" dirty="0">
                <a:effectLst/>
                <a:latin typeface="Calibri" panose="020F0502020204030204" pitchFamily="34" charset="0"/>
                <a:ea typeface="Aptos" panose="020B0004020202020204" pitchFamily="34" charset="0"/>
                <a:cs typeface="Times New Roman" panose="02020603050405020304" pitchFamily="18" charset="0"/>
              </a:rPr>
              <a:t>« Pendant </a:t>
            </a:r>
            <a:r>
              <a:rPr lang="fr-CA" sz="2000" b="1" kern="0" dirty="0">
                <a:solidFill>
                  <a:srgbClr val="C00000"/>
                </a:solidFill>
                <a:effectLst/>
                <a:latin typeface="Calibri" panose="020F0502020204030204" pitchFamily="34" charset="0"/>
                <a:ea typeface="Aptos" panose="020B0004020202020204" pitchFamily="34" charset="0"/>
                <a:cs typeface="Times New Roman" panose="02020603050405020304" pitchFamily="18" charset="0"/>
              </a:rPr>
              <a:t>l’habillage</a:t>
            </a:r>
            <a:r>
              <a:rPr lang="fr-CA" sz="2000" b="1" kern="0" dirty="0">
                <a:effectLst/>
                <a:latin typeface="Calibri" panose="020F0502020204030204" pitchFamily="34" charset="0"/>
                <a:ea typeface="Aptos" panose="020B0004020202020204" pitchFamily="34" charset="0"/>
                <a:cs typeface="Times New Roman" panose="02020603050405020304" pitchFamily="18" charset="0"/>
              </a:rPr>
              <a:t>. Avec le livre chanson « </a:t>
            </a:r>
            <a:r>
              <a:rPr lang="fr-CA" sz="2000" b="1" i="1" kern="0" dirty="0">
                <a:effectLst/>
                <a:latin typeface="Calibri" panose="020F0502020204030204" pitchFamily="34" charset="0"/>
                <a:ea typeface="Aptos" panose="020B0004020202020204" pitchFamily="34" charset="0"/>
                <a:cs typeface="Times New Roman" panose="02020603050405020304" pitchFamily="18" charset="0"/>
              </a:rPr>
              <a:t>Loup y es-tu ? </a:t>
            </a:r>
            <a:r>
              <a:rPr lang="fr-CA" sz="2000" b="1" kern="0" dirty="0">
                <a:latin typeface="Calibri" panose="020F0502020204030204" pitchFamily="34" charset="0"/>
                <a:ea typeface="Aptos" panose="020B0004020202020204" pitchFamily="34" charset="0"/>
                <a:cs typeface="Times New Roman" panose="02020603050405020304" pitchFamily="18" charset="0"/>
              </a:rPr>
              <a:t>(</a:t>
            </a:r>
            <a:r>
              <a:rPr lang="fr-CA" sz="2000" b="1" kern="0" dirty="0">
                <a:effectLst/>
                <a:latin typeface="Calibri" panose="020F0502020204030204" pitchFamily="34" charset="0"/>
                <a:ea typeface="Aptos" panose="020B0004020202020204" pitchFamily="34" charset="0"/>
                <a:cs typeface="Times New Roman" panose="02020603050405020304" pitchFamily="18" charset="0"/>
              </a:rPr>
              <a:t>Sylvain Bouton, 2022) ». Ça créé une addiction, je l’ai répété plusieurs fois. Je trouve qu’ils sont plus attentifs dans ce temps-là. Ils s’habillent plus vite. » Panda</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3" name="Rectangle : coins arrondis 2">
            <a:extLst>
              <a:ext uri="{FF2B5EF4-FFF2-40B4-BE49-F238E27FC236}">
                <a16:creationId xmlns:a16="http://schemas.microsoft.com/office/drawing/2014/main" id="{5D35CEAD-2E66-7D24-CA42-ED4BF14B65A0}"/>
              </a:ext>
            </a:extLst>
          </p:cNvPr>
          <p:cNvSpPr/>
          <p:nvPr/>
        </p:nvSpPr>
        <p:spPr>
          <a:xfrm>
            <a:off x="6435944" y="5631255"/>
            <a:ext cx="5288294" cy="9506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sz="2000" b="1" dirty="0"/>
              <a:t>Les participantes observent que maintenant les enfants demandent une histoire lors des transitions. </a:t>
            </a:r>
          </a:p>
        </p:txBody>
      </p:sp>
    </p:spTree>
    <p:extLst>
      <p:ext uri="{BB962C8B-B14F-4D97-AF65-F5344CB8AC3E}">
        <p14:creationId xmlns:p14="http://schemas.microsoft.com/office/powerpoint/2010/main" val="404908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1ECF36-8B46-39FA-B6B3-B25E906B9C06}"/>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fontScale="90000"/>
          </a:bodyPr>
          <a:lstStyle/>
          <a:p>
            <a:pPr algn="ctr"/>
            <a:r>
              <a:rPr lang="en-US" b="1" dirty="0"/>
              <a:t>Les </a:t>
            </a:r>
            <a:r>
              <a:rPr lang="en-US" b="1" dirty="0" err="1"/>
              <a:t>besoins</a:t>
            </a:r>
            <a:r>
              <a:rPr lang="en-US" b="1" dirty="0"/>
              <a:t> des enfants et le livre</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E882E315-7DCA-DCAF-B20D-EC428D2903F0}"/>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672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A99DC40-3BC6-4459-BFDB-2DE74650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AAD5A1-FC49-EEE8-A1AB-B225790C9D03}"/>
              </a:ext>
            </a:extLst>
          </p:cNvPr>
          <p:cNvSpPr>
            <a:spLocks noGrp="1"/>
          </p:cNvSpPr>
          <p:nvPr>
            <p:ph type="title"/>
            <p:custDataLst>
              <p:tags r:id="rId2"/>
            </p:custDataLst>
          </p:nvPr>
        </p:nvSpPr>
        <p:spPr>
          <a:xfrm>
            <a:off x="70106" y="115609"/>
            <a:ext cx="6741260" cy="672331"/>
          </a:xfrm>
        </p:spPr>
        <p:txBody>
          <a:bodyPr anchor="b">
            <a:normAutofit/>
          </a:bodyPr>
          <a:lstStyle/>
          <a:p>
            <a:r>
              <a:rPr lang="fr-CA" sz="3400" dirty="0"/>
              <a:t>Statistiques descriptives</a:t>
            </a:r>
            <a:endParaRPr lang="fr-CA" sz="3400" b="1" dirty="0"/>
          </a:p>
        </p:txBody>
      </p:sp>
      <p:cxnSp>
        <p:nvCxnSpPr>
          <p:cNvPr id="14" name="Straight Connector 10">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5039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DFC665F-71FF-BBC1-02BF-848D3811F9F7}"/>
              </a:ext>
            </a:extLst>
          </p:cNvPr>
          <p:cNvSpPr>
            <a:spLocks noGrp="1"/>
          </p:cNvSpPr>
          <p:nvPr>
            <p:ph idx="1"/>
            <p:custDataLst>
              <p:tags r:id="rId4"/>
            </p:custDataLst>
          </p:nvPr>
        </p:nvSpPr>
        <p:spPr>
          <a:xfrm>
            <a:off x="6639740" y="115609"/>
            <a:ext cx="5482149" cy="847429"/>
          </a:xfrm>
        </p:spPr>
        <p:txBody>
          <a:bodyPr anchor="t">
            <a:normAutofit fontScale="55000" lnSpcReduction="20000"/>
          </a:bodyPr>
          <a:lstStyle/>
          <a:p>
            <a:pPr marL="0" indent="0">
              <a:buNone/>
            </a:pPr>
            <a:r>
              <a:rPr lang="fr-CA" sz="3800" b="1" dirty="0"/>
              <a:t>Thème: diversification des pratiques</a:t>
            </a:r>
          </a:p>
          <a:p>
            <a:pPr>
              <a:buFont typeface="Wingdings" panose="05000000000000000000" pitchFamily="2" charset="2"/>
              <a:buChar char="Ø"/>
            </a:pPr>
            <a:r>
              <a:rPr lang="fr-CA" sz="3800" b="1" dirty="0"/>
              <a:t>Le soutien aux enfants</a:t>
            </a:r>
          </a:p>
          <a:p>
            <a:pPr marL="0" indent="0">
              <a:buNone/>
            </a:pPr>
            <a:endParaRPr lang="fr-CA" dirty="0"/>
          </a:p>
        </p:txBody>
      </p:sp>
      <p:graphicFrame>
        <p:nvGraphicFramePr>
          <p:cNvPr id="4" name="Graphique 3">
            <a:extLst>
              <a:ext uri="{FF2B5EF4-FFF2-40B4-BE49-F238E27FC236}">
                <a16:creationId xmlns:a16="http://schemas.microsoft.com/office/drawing/2014/main" id="{C6D9F525-05AE-7BCD-9E24-8BBE29AFC7B7}"/>
              </a:ext>
            </a:extLst>
          </p:cNvPr>
          <p:cNvGraphicFramePr>
            <a:graphicFrameLocks/>
          </p:cNvGraphicFramePr>
          <p:nvPr>
            <p:custDataLst>
              <p:tags r:id="rId5"/>
            </p:custDataLst>
            <p:extLst>
              <p:ext uri="{D42A27DB-BD31-4B8C-83A1-F6EECF244321}">
                <p14:modId xmlns:p14="http://schemas.microsoft.com/office/powerpoint/2010/main" val="3642582476"/>
              </p:ext>
            </p:extLst>
          </p:nvPr>
        </p:nvGraphicFramePr>
        <p:xfrm>
          <a:off x="197430" y="963037"/>
          <a:ext cx="11602219" cy="577935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532534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1CB90D-1A5E-1BAF-078E-261B2DD74DE4}"/>
              </a:ext>
            </a:extLst>
          </p:cNvPr>
          <p:cNvSpPr>
            <a:spLocks noGrp="1"/>
          </p:cNvSpPr>
          <p:nvPr>
            <p:ph type="title"/>
            <p:custDataLst>
              <p:tags r:id="rId1"/>
            </p:custDataLst>
          </p:nvPr>
        </p:nvSpPr>
        <p:spPr>
          <a:xfrm>
            <a:off x="221064" y="299765"/>
            <a:ext cx="11132736" cy="664877"/>
          </a:xfrm>
        </p:spPr>
        <p:txBody>
          <a:bodyPr>
            <a:normAutofit/>
          </a:bodyPr>
          <a:lstStyle/>
          <a:p>
            <a:r>
              <a:rPr lang="fr-CA" sz="2800" b="1" dirty="0"/>
              <a:t>la prise en compte du soutien des besoins des enfants  </a:t>
            </a:r>
          </a:p>
        </p:txBody>
      </p:sp>
      <p:sp>
        <p:nvSpPr>
          <p:cNvPr id="4" name="Parchemin : vertical 3">
            <a:extLst>
              <a:ext uri="{FF2B5EF4-FFF2-40B4-BE49-F238E27FC236}">
                <a16:creationId xmlns:a16="http://schemas.microsoft.com/office/drawing/2014/main" id="{31F0C998-5ED9-6C27-824F-8FE21CAC98B3}"/>
              </a:ext>
            </a:extLst>
          </p:cNvPr>
          <p:cNvSpPr/>
          <p:nvPr>
            <p:custDataLst>
              <p:tags r:id="rId2"/>
            </p:custDataLst>
          </p:nvPr>
        </p:nvSpPr>
        <p:spPr>
          <a:xfrm>
            <a:off x="464127" y="1323975"/>
            <a:ext cx="3969328" cy="3566680"/>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Avant la recherche, le besoin de découvrir, etc. était à 0% et le développement global à 60% dans les pratiques. </a:t>
            </a:r>
          </a:p>
        </p:txBody>
      </p:sp>
      <p:sp>
        <p:nvSpPr>
          <p:cNvPr id="5" name="Parchemin : vertical 4">
            <a:extLst>
              <a:ext uri="{FF2B5EF4-FFF2-40B4-BE49-F238E27FC236}">
                <a16:creationId xmlns:a16="http://schemas.microsoft.com/office/drawing/2014/main" id="{C8067D39-BB70-9E02-9AF7-16B54F2A393A}"/>
              </a:ext>
            </a:extLst>
          </p:cNvPr>
          <p:cNvSpPr/>
          <p:nvPr>
            <p:custDataLst>
              <p:tags r:id="rId3"/>
            </p:custDataLst>
          </p:nvPr>
        </p:nvSpPr>
        <p:spPr>
          <a:xfrm>
            <a:off x="5324043" y="1323975"/>
            <a:ext cx="4869007" cy="5104534"/>
          </a:xfrm>
          <a:prstGeom prst="verticalScroll">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fr-CA" sz="2000" b="1" dirty="0">
              <a:solidFill>
                <a:schemeClr val="tx1"/>
              </a:solidFill>
            </a:endParaRPr>
          </a:p>
          <a:p>
            <a:pPr marL="0" indent="0">
              <a:buNone/>
            </a:pPr>
            <a:r>
              <a:rPr lang="fr-CA" sz="2000" b="1" dirty="0">
                <a:solidFill>
                  <a:schemeClr val="tx1"/>
                </a:solidFill>
              </a:rPr>
              <a:t>Les résultats démontrent que l’objectif de la recherche qui est de «  recueillir des mises en pratique du  personnel éducateur qui permettent à l’enfant de découvrir, voyager, s’ouvrir à l’Autre, discuter, réfléchir, se questionner, se rassurer, etc. tout en favorisant un lien affectif positif et en veillant au soutien du développement global de l’enfant » est atteint à 100% à la fin de la recherche.  </a:t>
            </a:r>
            <a:endParaRPr lang="fr-CA" sz="2000" u="none"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4723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457AB-3C34-5284-167B-195025D53358}"/>
              </a:ext>
            </a:extLst>
          </p:cNvPr>
          <p:cNvSpPr>
            <a:spLocks noGrp="1"/>
          </p:cNvSpPr>
          <p:nvPr>
            <p:ph type="title"/>
            <p:custDataLst>
              <p:tags r:id="rId1"/>
            </p:custDataLst>
          </p:nvPr>
        </p:nvSpPr>
        <p:spPr>
          <a:xfrm>
            <a:off x="241159" y="299240"/>
            <a:ext cx="11736475" cy="1116811"/>
          </a:xfrm>
        </p:spPr>
        <p:txBody>
          <a:bodyPr>
            <a:normAutofit/>
          </a:bodyPr>
          <a:lstStyle/>
          <a:p>
            <a:r>
              <a:rPr lang="fr-CA" sz="3200" b="1" dirty="0"/>
              <a:t>la prise en compte du soutien des besoins des enfants </a:t>
            </a:r>
            <a:endParaRPr lang="fr-CA" sz="3200" dirty="0"/>
          </a:p>
        </p:txBody>
      </p:sp>
      <p:sp>
        <p:nvSpPr>
          <p:cNvPr id="4" name="Parchemin : vertical 3">
            <a:extLst>
              <a:ext uri="{FF2B5EF4-FFF2-40B4-BE49-F238E27FC236}">
                <a16:creationId xmlns:a16="http://schemas.microsoft.com/office/drawing/2014/main" id="{6EEC41F9-4914-EA59-8161-3BBB66DCD7EB}"/>
              </a:ext>
            </a:extLst>
          </p:cNvPr>
          <p:cNvSpPr/>
          <p:nvPr>
            <p:custDataLst>
              <p:tags r:id="rId2"/>
            </p:custDataLst>
          </p:nvPr>
        </p:nvSpPr>
        <p:spPr>
          <a:xfrm>
            <a:off x="5865091" y="2054226"/>
            <a:ext cx="4305300" cy="4200525"/>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Sur sept besoins, un seul (le développement global) se présentait à 60% alors que, le besoin de répétition et le besoin de comprendre son environnement était à 40% et le besoin de vivre des émotions et d’élargir ses horizons à 20%.</a:t>
            </a:r>
          </a:p>
        </p:txBody>
      </p:sp>
      <p:sp>
        <p:nvSpPr>
          <p:cNvPr id="5" name="Parchemin : vertical 4">
            <a:extLst>
              <a:ext uri="{FF2B5EF4-FFF2-40B4-BE49-F238E27FC236}">
                <a16:creationId xmlns:a16="http://schemas.microsoft.com/office/drawing/2014/main" id="{A0B32F44-CBFC-36F9-A3C9-3DC6CA31035B}"/>
              </a:ext>
            </a:extLst>
          </p:cNvPr>
          <p:cNvSpPr/>
          <p:nvPr>
            <p:custDataLst>
              <p:tags r:id="rId3"/>
            </p:custDataLst>
          </p:nvPr>
        </p:nvSpPr>
        <p:spPr>
          <a:xfrm>
            <a:off x="1289916" y="1800224"/>
            <a:ext cx="4067175" cy="4200525"/>
          </a:xfrm>
          <a:prstGeom prst="verticalScroll">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dirty="0">
                <a:solidFill>
                  <a:schemeClr val="tx1"/>
                </a:solidFill>
              </a:rPr>
              <a:t>La formation continue a permis aux participantes d’adopter des interventions qui favorisent tous les besoins de l’enfant en lien avec le livre à 100%. </a:t>
            </a:r>
          </a:p>
        </p:txBody>
      </p:sp>
    </p:spTree>
    <p:extLst>
      <p:ext uri="{BB962C8B-B14F-4D97-AF65-F5344CB8AC3E}">
        <p14:creationId xmlns:p14="http://schemas.microsoft.com/office/powerpoint/2010/main" val="28143519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59D24-401C-381B-8510-BDD98FCA3053}"/>
              </a:ext>
            </a:extLst>
          </p:cNvPr>
          <p:cNvSpPr>
            <a:spLocks noGrp="1"/>
          </p:cNvSpPr>
          <p:nvPr>
            <p:ph type="title"/>
            <p:custDataLst>
              <p:tags r:id="rId1"/>
            </p:custDataLst>
          </p:nvPr>
        </p:nvSpPr>
        <p:spPr>
          <a:xfrm>
            <a:off x="1251083" y="4660681"/>
            <a:ext cx="9689834" cy="1125050"/>
          </a:xfrm>
        </p:spPr>
        <p:txBody>
          <a:bodyPr vert="horz" lIns="91440" tIns="45720" rIns="91440" bIns="45720" rtlCol="0" anchor="b">
            <a:normAutofit/>
          </a:bodyPr>
          <a:lstStyle/>
          <a:p>
            <a:pPr algn="ctr"/>
            <a:r>
              <a:rPr lang="en-US" sz="3700" b="1" dirty="0"/>
              <a:t>Les </a:t>
            </a:r>
            <a:r>
              <a:rPr lang="en-US" sz="3700" b="1" dirty="0" err="1"/>
              <a:t>nouvelles</a:t>
            </a:r>
            <a:r>
              <a:rPr lang="en-US" sz="3700" b="1" dirty="0"/>
              <a:t> </a:t>
            </a:r>
            <a:r>
              <a:rPr lang="en-US" sz="3700" b="1" dirty="0" err="1"/>
              <a:t>habiletés</a:t>
            </a:r>
            <a:r>
              <a:rPr lang="en-US" sz="3700" b="1" dirty="0"/>
              <a:t> </a:t>
            </a:r>
            <a:r>
              <a:rPr lang="en-US" sz="3700" b="1" dirty="0" err="1"/>
              <a:t>en</a:t>
            </a:r>
            <a:r>
              <a:rPr lang="en-US" sz="3700" b="1" dirty="0"/>
              <a:t> </a:t>
            </a:r>
            <a:r>
              <a:rPr lang="en-US" sz="3700" b="1" dirty="0" err="1"/>
              <a:t>littératie</a:t>
            </a:r>
            <a:r>
              <a:rPr lang="en-US" sz="3700" b="1" dirty="0"/>
              <a:t> des enfants</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123A4551-F0FE-452C-D4FA-6999FA43D65B}"/>
              </a:ext>
            </a:extLst>
          </p:cNvPr>
          <p:cNvPicPr>
            <a:picLocks noGrp="1" noChangeAspect="1" noChangeArrowheads="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9766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82F44-08BA-A82B-696C-499B5066C0C1}"/>
              </a:ext>
            </a:extLst>
          </p:cNvPr>
          <p:cNvSpPr>
            <a:spLocks noGrp="1"/>
          </p:cNvSpPr>
          <p:nvPr>
            <p:ph type="title"/>
            <p:custDataLst>
              <p:tags r:id="rId1"/>
            </p:custDataLst>
          </p:nvPr>
        </p:nvSpPr>
        <p:spPr>
          <a:xfrm>
            <a:off x="130629" y="222623"/>
            <a:ext cx="11776668" cy="767192"/>
          </a:xfrm>
        </p:spPr>
        <p:txBody>
          <a:bodyPr>
            <a:normAutofit/>
          </a:bodyPr>
          <a:lstStyle/>
          <a:p>
            <a:r>
              <a:rPr lang="fr-CA" sz="3600" b="1" dirty="0"/>
              <a:t>Les nouvelles habiletés</a:t>
            </a:r>
          </a:p>
        </p:txBody>
      </p:sp>
      <p:sp>
        <p:nvSpPr>
          <p:cNvPr id="4" name="Rectangle : coins arrondis 3">
            <a:extLst>
              <a:ext uri="{FF2B5EF4-FFF2-40B4-BE49-F238E27FC236}">
                <a16:creationId xmlns:a16="http://schemas.microsoft.com/office/drawing/2014/main" id="{AFBDB3A4-A182-832F-A13F-3A9E96FE56CE}"/>
              </a:ext>
            </a:extLst>
          </p:cNvPr>
          <p:cNvSpPr/>
          <p:nvPr>
            <p:custDataLst>
              <p:tags r:id="rId2"/>
            </p:custDataLst>
          </p:nvPr>
        </p:nvSpPr>
        <p:spPr>
          <a:xfrm>
            <a:off x="130630" y="1076129"/>
            <a:ext cx="5563160" cy="53812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400" b="1" dirty="0"/>
              <a:t>On note que l’exploitation des pratiques diversifiées, soit mettre en place un aménagement de qualité et le renouveler au besoin, pratiquer une exploitation diverse du livre, se livrer à des animations variées, dispenser un soutien aux enfants, en répondant à ses besoins avec le livre, exploiter le livre dans divers moments de vie et effectuer une sélection rigoureuse des livres, a un apport notable sur l’augmentation des habiletés en littératie et sur l’intérêt des enfants pour le livre et la lecture.</a:t>
            </a:r>
          </a:p>
        </p:txBody>
      </p:sp>
      <p:sp>
        <p:nvSpPr>
          <p:cNvPr id="3" name="Rectangle : coins arrondis 2">
            <a:extLst>
              <a:ext uri="{FF2B5EF4-FFF2-40B4-BE49-F238E27FC236}">
                <a16:creationId xmlns:a16="http://schemas.microsoft.com/office/drawing/2014/main" id="{E4A3D712-1654-40D8-6A69-DF010871667A}"/>
              </a:ext>
            </a:extLst>
          </p:cNvPr>
          <p:cNvSpPr/>
          <p:nvPr>
            <p:custDataLst>
              <p:tags r:id="rId3"/>
            </p:custDataLst>
          </p:nvPr>
        </p:nvSpPr>
        <p:spPr>
          <a:xfrm>
            <a:off x="6096000" y="521904"/>
            <a:ext cx="5563160" cy="5381232"/>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400" b="1" u="sng" dirty="0">
              <a:solidFill>
                <a:schemeClr val="tx1"/>
              </a:solidFill>
            </a:endParaRPr>
          </a:p>
          <a:p>
            <a:pPr algn="ctr"/>
            <a:endParaRPr lang="fr-CA" sz="2400" b="1" u="sng" dirty="0">
              <a:solidFill>
                <a:schemeClr val="tx1"/>
              </a:solidFill>
            </a:endParaRPr>
          </a:p>
          <a:p>
            <a:pPr algn="ctr"/>
            <a:endParaRPr lang="fr-CA" sz="2400" b="1" u="sng" dirty="0">
              <a:solidFill>
                <a:schemeClr val="tx1"/>
              </a:solidFill>
            </a:endParaRPr>
          </a:p>
          <a:p>
            <a:pPr algn="ctr"/>
            <a:r>
              <a:rPr lang="fr-CA" sz="2400" b="1" u="sng" dirty="0">
                <a:solidFill>
                  <a:schemeClr val="tx1"/>
                </a:solidFill>
              </a:rPr>
              <a:t>Les participantes sont unanimes pour dire que les enfants de leur groupe:</a:t>
            </a:r>
          </a:p>
          <a:p>
            <a:pPr algn="ctr"/>
            <a:endParaRPr lang="fr-CA" sz="2400" b="1" dirty="0">
              <a:solidFill>
                <a:schemeClr val="tx1"/>
              </a:solidFill>
            </a:endParaRPr>
          </a:p>
          <a:p>
            <a:pPr marL="342900" indent="-342900" algn="ctr">
              <a:buFont typeface="Wingdings" panose="05000000000000000000" pitchFamily="2" charset="2"/>
              <a:buChar char="Ø"/>
            </a:pPr>
            <a:r>
              <a:rPr lang="fr-CA" sz="2000" b="1" dirty="0">
                <a:solidFill>
                  <a:schemeClr val="tx1"/>
                </a:solidFill>
              </a:rPr>
              <a:t> Demandent plus de lecture à divers moments de la journée.</a:t>
            </a:r>
          </a:p>
          <a:p>
            <a:pPr marL="342900" indent="-342900" algn="ctr">
              <a:buFont typeface="Wingdings" panose="05000000000000000000" pitchFamily="2" charset="2"/>
              <a:buChar char="Ø"/>
            </a:pPr>
            <a:r>
              <a:rPr lang="fr-CA" sz="2000" b="1" dirty="0">
                <a:solidFill>
                  <a:schemeClr val="tx1"/>
                </a:solidFill>
              </a:rPr>
              <a:t>Prennent plus le temps de décoder les illustrations dans les livres.</a:t>
            </a:r>
          </a:p>
          <a:p>
            <a:pPr marL="342900" indent="-342900" algn="ctr">
              <a:buFont typeface="Wingdings" panose="05000000000000000000" pitchFamily="2" charset="2"/>
              <a:buChar char="Ø"/>
            </a:pPr>
            <a:r>
              <a:rPr lang="fr-CA" sz="2000" b="1" dirty="0">
                <a:solidFill>
                  <a:schemeClr val="tx1"/>
                </a:solidFill>
              </a:rPr>
              <a:t>Posent plus de questions pendant l’histoire.</a:t>
            </a:r>
          </a:p>
          <a:p>
            <a:pPr marL="342900" indent="-342900" algn="ctr">
              <a:buFont typeface="Wingdings" panose="05000000000000000000" pitchFamily="2" charset="2"/>
              <a:buChar char="Ø"/>
            </a:pPr>
            <a:r>
              <a:rPr lang="fr-CA" sz="2000" b="1" dirty="0">
                <a:solidFill>
                  <a:schemeClr val="tx1"/>
                </a:solidFill>
              </a:rPr>
              <a:t>Vont au bout de leur « lecture » individuelle.</a:t>
            </a:r>
          </a:p>
          <a:p>
            <a:pPr marL="342900" indent="-342900" algn="ctr">
              <a:buFont typeface="Wingdings" panose="05000000000000000000" pitchFamily="2" charset="2"/>
              <a:buChar char="Ø"/>
            </a:pPr>
            <a:r>
              <a:rPr lang="fr-CA" sz="2000" b="1" dirty="0">
                <a:solidFill>
                  <a:schemeClr val="tx1"/>
                </a:solidFill>
              </a:rPr>
              <a:t>Poussent leurs réflexions plus loin après une lecture.</a:t>
            </a:r>
          </a:p>
          <a:p>
            <a:pPr marL="342900" indent="-342900" algn="ctr">
              <a:buFont typeface="Wingdings" panose="05000000000000000000" pitchFamily="2" charset="2"/>
              <a:buChar char="Ø"/>
            </a:pPr>
            <a:r>
              <a:rPr lang="fr-CA" sz="2000" b="1" dirty="0">
                <a:solidFill>
                  <a:schemeClr val="tx1"/>
                </a:solidFill>
              </a:rPr>
              <a:t>Fréquentent le coin lecture à divers moments de la journée.</a:t>
            </a:r>
          </a:p>
          <a:p>
            <a:pPr marL="342900" indent="-342900" algn="ctr">
              <a:buFont typeface="Wingdings" panose="05000000000000000000" pitchFamily="2" charset="2"/>
              <a:buChar char="Ø"/>
            </a:pPr>
            <a:r>
              <a:rPr lang="fr-CA" sz="2000" b="1" dirty="0">
                <a:solidFill>
                  <a:schemeClr val="tx1"/>
                </a:solidFill>
              </a:rPr>
              <a:t>Parlent des livres à la maison.</a:t>
            </a:r>
          </a:p>
          <a:p>
            <a:pPr marL="342900" indent="-342900" algn="ctr">
              <a:buFont typeface="Wingdings" panose="05000000000000000000" pitchFamily="2" charset="2"/>
              <a:buChar char="Ø"/>
            </a:pPr>
            <a:endParaRPr lang="fr-CA" sz="2000" b="1" dirty="0">
              <a:solidFill>
                <a:schemeClr val="tx1"/>
              </a:solidFill>
            </a:endParaRPr>
          </a:p>
          <a:p>
            <a:pPr algn="ctr"/>
            <a:endParaRPr lang="fr-CA" sz="2000" b="1" dirty="0">
              <a:solidFill>
                <a:schemeClr val="tx1"/>
              </a:solidFill>
            </a:endParaRPr>
          </a:p>
          <a:p>
            <a:pPr algn="ctr"/>
            <a:endParaRPr lang="fr-CA" sz="2000" b="1" dirty="0">
              <a:solidFill>
                <a:schemeClr val="tx1"/>
              </a:solidFill>
            </a:endParaRPr>
          </a:p>
        </p:txBody>
      </p:sp>
    </p:spTree>
    <p:extLst>
      <p:ext uri="{BB962C8B-B14F-4D97-AF65-F5344CB8AC3E}">
        <p14:creationId xmlns:p14="http://schemas.microsoft.com/office/powerpoint/2010/main" val="664369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2CBFD-F17D-7421-ADA7-57B41074C7BF}"/>
              </a:ext>
            </a:extLst>
          </p:cNvPr>
          <p:cNvSpPr>
            <a:spLocks noGrp="1"/>
          </p:cNvSpPr>
          <p:nvPr>
            <p:ph type="title"/>
            <p:custDataLst>
              <p:tags r:id="rId1"/>
            </p:custDataLst>
          </p:nvPr>
        </p:nvSpPr>
        <p:spPr>
          <a:xfrm>
            <a:off x="180870" y="194693"/>
            <a:ext cx="11696282" cy="1116811"/>
          </a:xfrm>
        </p:spPr>
        <p:txBody>
          <a:bodyPr>
            <a:normAutofit/>
          </a:bodyPr>
          <a:lstStyle/>
          <a:p>
            <a:r>
              <a:rPr lang="fr-CA" sz="3200" b="1" dirty="0"/>
              <a:t>Citations sur Les nouvelles habiletés en littératie des enfants</a:t>
            </a:r>
          </a:p>
        </p:txBody>
      </p:sp>
      <p:sp>
        <p:nvSpPr>
          <p:cNvPr id="5" name="Ellipse 4">
            <a:extLst>
              <a:ext uri="{FF2B5EF4-FFF2-40B4-BE49-F238E27FC236}">
                <a16:creationId xmlns:a16="http://schemas.microsoft.com/office/drawing/2014/main" id="{29C6AB72-C783-D8FF-88DE-EB7912A40766}"/>
              </a:ext>
            </a:extLst>
          </p:cNvPr>
          <p:cNvSpPr/>
          <p:nvPr>
            <p:custDataLst>
              <p:tags r:id="rId2"/>
            </p:custDataLst>
          </p:nvPr>
        </p:nvSpPr>
        <p:spPr>
          <a:xfrm>
            <a:off x="254524" y="1470581"/>
            <a:ext cx="3087279" cy="264001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buNone/>
            </a:pPr>
            <a:r>
              <a:rPr lang="fr-CA" sz="2000" b="1" i="1" dirty="0"/>
              <a:t>« Maintenant, ils viennent me demander le titre du livre qu’il regarde. » </a:t>
            </a:r>
            <a:r>
              <a:rPr lang="fr-CA" sz="2000" b="1" dirty="0"/>
              <a:t>Panda</a:t>
            </a:r>
          </a:p>
        </p:txBody>
      </p:sp>
      <p:sp>
        <p:nvSpPr>
          <p:cNvPr id="6" name="Ellipse 5">
            <a:extLst>
              <a:ext uri="{FF2B5EF4-FFF2-40B4-BE49-F238E27FC236}">
                <a16:creationId xmlns:a16="http://schemas.microsoft.com/office/drawing/2014/main" id="{2AB072A9-F74C-57C4-80B9-1E06BAF0057B}"/>
              </a:ext>
            </a:extLst>
          </p:cNvPr>
          <p:cNvSpPr/>
          <p:nvPr>
            <p:custDataLst>
              <p:tags r:id="rId3"/>
            </p:custDataLst>
          </p:nvPr>
        </p:nvSpPr>
        <p:spPr>
          <a:xfrm>
            <a:off x="2969444" y="1093509"/>
            <a:ext cx="5482962" cy="326167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sz="2000" b="1" i="1" kern="0" dirty="0">
                <a:effectLst/>
                <a:ea typeface="Aptos" panose="020B0004020202020204" pitchFamily="34" charset="0"/>
                <a:cs typeface="Times New Roman" panose="02020603050405020304" pitchFamily="18" charset="0"/>
              </a:rPr>
              <a:t>« </a:t>
            </a:r>
            <a:r>
              <a:rPr lang="fr-CA" sz="2000" b="1" i="1" kern="0" dirty="0">
                <a:solidFill>
                  <a:srgbClr val="C00000"/>
                </a:solidFill>
                <a:effectLst/>
                <a:ea typeface="Aptos" panose="020B0004020202020204" pitchFamily="34" charset="0"/>
                <a:cs typeface="Times New Roman" panose="02020603050405020304" pitchFamily="18" charset="0"/>
              </a:rPr>
              <a:t>Avant</a:t>
            </a:r>
            <a:r>
              <a:rPr lang="fr-CA" sz="2000" b="1" i="1" kern="0" dirty="0">
                <a:effectLst/>
                <a:ea typeface="Aptos" panose="020B0004020202020204" pitchFamily="34" charset="0"/>
                <a:cs typeface="Times New Roman" panose="02020603050405020304" pitchFamily="18" charset="0"/>
              </a:rPr>
              <a:t> quand il y avait un nouveau livre, les enfants me demandaient de leur raconter. </a:t>
            </a:r>
            <a:r>
              <a:rPr lang="fr-CA" sz="2000" b="1" i="1" kern="0" dirty="0">
                <a:solidFill>
                  <a:srgbClr val="C00000"/>
                </a:solidFill>
                <a:effectLst/>
                <a:ea typeface="Aptos" panose="020B0004020202020204" pitchFamily="34" charset="0"/>
                <a:cs typeface="Times New Roman" panose="02020603050405020304" pitchFamily="18" charset="0"/>
              </a:rPr>
              <a:t>Maintenant</a:t>
            </a:r>
            <a:r>
              <a:rPr lang="fr-CA" sz="2000" b="1" i="1" kern="0" dirty="0">
                <a:effectLst/>
                <a:ea typeface="Aptos" panose="020B0004020202020204" pitchFamily="34" charset="0"/>
                <a:cs typeface="Times New Roman" panose="02020603050405020304" pitchFamily="18" charset="0"/>
              </a:rPr>
              <a:t>, ils sortent eux-mêmes le livre et ils analysent les illustrations et se racontent des histoires entres eux. Ils sont beaucoup plus autonomes. » </a:t>
            </a:r>
            <a:r>
              <a:rPr lang="fr-CA" sz="2000" b="1" kern="0" dirty="0">
                <a:effectLst/>
                <a:ea typeface="Aptos" panose="020B0004020202020204" pitchFamily="34" charset="0"/>
                <a:cs typeface="Times New Roman" panose="02020603050405020304" pitchFamily="18" charset="0"/>
              </a:rPr>
              <a:t>Toucan</a:t>
            </a:r>
            <a:endParaRPr lang="fr-CA" sz="2000" b="1" kern="100" dirty="0">
              <a:effectLst/>
              <a:ea typeface="Aptos" panose="020B0004020202020204" pitchFamily="34" charset="0"/>
              <a:cs typeface="Times New Roman" panose="02020603050405020304" pitchFamily="18" charset="0"/>
            </a:endParaRPr>
          </a:p>
        </p:txBody>
      </p:sp>
      <p:sp>
        <p:nvSpPr>
          <p:cNvPr id="3" name="Ellipse 2">
            <a:extLst>
              <a:ext uri="{FF2B5EF4-FFF2-40B4-BE49-F238E27FC236}">
                <a16:creationId xmlns:a16="http://schemas.microsoft.com/office/drawing/2014/main" id="{2118C5F0-56D4-8073-7496-F43AB4146AE9}"/>
              </a:ext>
            </a:extLst>
          </p:cNvPr>
          <p:cNvSpPr/>
          <p:nvPr>
            <p:custDataLst>
              <p:tags r:id="rId4"/>
            </p:custDataLst>
          </p:nvPr>
        </p:nvSpPr>
        <p:spPr>
          <a:xfrm>
            <a:off x="744717" y="3883843"/>
            <a:ext cx="4751109" cy="2779464"/>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 J’ai remarqué un plus grand respect des enfants envers ceux qui parlaient lors des réflexions en cours de lecture. Ils sont plus à l’écoute des autres. » </a:t>
            </a:r>
            <a:r>
              <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Colibri</a:t>
            </a:r>
            <a:endParaRPr lang="fr-CA"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4" name="Ellipse 3">
            <a:extLst>
              <a:ext uri="{FF2B5EF4-FFF2-40B4-BE49-F238E27FC236}">
                <a16:creationId xmlns:a16="http://schemas.microsoft.com/office/drawing/2014/main" id="{834BEFD0-8CAB-99B6-89B1-7416F0663EB9}"/>
              </a:ext>
            </a:extLst>
          </p:cNvPr>
          <p:cNvSpPr/>
          <p:nvPr>
            <p:custDataLst>
              <p:tags r:id="rId5"/>
            </p:custDataLst>
          </p:nvPr>
        </p:nvSpPr>
        <p:spPr>
          <a:xfrm>
            <a:off x="5246017" y="3702834"/>
            <a:ext cx="4194928" cy="31023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i="1" kern="0" dirty="0">
                <a:effectLst/>
                <a:latin typeface="Baskerville Old Face" panose="02020602080505020303" pitchFamily="18" charset="0"/>
                <a:ea typeface="Aptos" panose="020B0004020202020204" pitchFamily="34" charset="0"/>
                <a:cs typeface="Baskerville Old Face" panose="02020602080505020303" pitchFamily="18" charset="0"/>
              </a:rPr>
              <a:t>« De plus, ce que j’ai vu de plus important dans cette recherche, c’est de voir les enfants vraiment lire les livres. Observer page par page, prendre leur temps. » </a:t>
            </a:r>
            <a:r>
              <a:rPr lang="fr-CA" sz="2000" b="1" kern="0" dirty="0">
                <a:effectLst/>
                <a:latin typeface="Baskerville Old Face" panose="02020602080505020303" pitchFamily="18" charset="0"/>
                <a:ea typeface="Aptos" panose="020B0004020202020204" pitchFamily="34" charset="0"/>
                <a:cs typeface="Baskerville Old Face" panose="02020602080505020303" pitchFamily="18" charset="0"/>
              </a:rPr>
              <a:t>Girafe </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7" name="Ellipse 6">
            <a:extLst>
              <a:ext uri="{FF2B5EF4-FFF2-40B4-BE49-F238E27FC236}">
                <a16:creationId xmlns:a16="http://schemas.microsoft.com/office/drawing/2014/main" id="{149DA3B7-21F0-C341-784E-50A3498CC12C}"/>
              </a:ext>
            </a:extLst>
          </p:cNvPr>
          <p:cNvSpPr/>
          <p:nvPr>
            <p:custDataLst>
              <p:tags r:id="rId6"/>
            </p:custDataLst>
          </p:nvPr>
        </p:nvSpPr>
        <p:spPr>
          <a:xfrm>
            <a:off x="8276734" y="1093509"/>
            <a:ext cx="3600418" cy="364817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CA" sz="2000" b="1" kern="0" dirty="0">
                <a:effectLst/>
                <a:latin typeface="Baskerville Old Face" panose="02020602080505020303" pitchFamily="18" charset="0"/>
                <a:ea typeface="Aptos" panose="020B0004020202020204" pitchFamily="34" charset="0"/>
                <a:cs typeface="Baskerville Old Face" panose="02020602080505020303" pitchFamily="18" charset="0"/>
              </a:rPr>
              <a:t>« Les enfants sont plus sensibilisés à faire attention, ils ont hâte de voir ce que j’ai choisi et ils me redemandent des livres qu’ils ont particulièrement aimés. » Dauphin</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Tree>
    <p:extLst>
      <p:ext uri="{BB962C8B-B14F-4D97-AF65-F5344CB8AC3E}">
        <p14:creationId xmlns:p14="http://schemas.microsoft.com/office/powerpoint/2010/main" val="2470902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D5BAD-C276-A9B3-9C70-4E237DD6F045}"/>
              </a:ext>
            </a:extLst>
          </p:cNvPr>
          <p:cNvSpPr>
            <a:spLocks noGrp="1"/>
          </p:cNvSpPr>
          <p:nvPr>
            <p:ph type="title"/>
          </p:nvPr>
        </p:nvSpPr>
        <p:spPr>
          <a:xfrm>
            <a:off x="639024" y="259066"/>
            <a:ext cx="10515600" cy="601014"/>
          </a:xfrm>
        </p:spPr>
        <p:txBody>
          <a:bodyPr>
            <a:normAutofit/>
          </a:bodyPr>
          <a:lstStyle/>
          <a:p>
            <a:r>
              <a:rPr lang="fr-CA" sz="3200" b="1" dirty="0"/>
              <a:t>Les premiers pas en philosophie</a:t>
            </a:r>
          </a:p>
        </p:txBody>
      </p:sp>
      <p:sp>
        <p:nvSpPr>
          <p:cNvPr id="3" name="Espace réservé du contenu 2">
            <a:extLst>
              <a:ext uri="{FF2B5EF4-FFF2-40B4-BE49-F238E27FC236}">
                <a16:creationId xmlns:a16="http://schemas.microsoft.com/office/drawing/2014/main" id="{316C1C94-2B46-1A42-4A1A-E32C7D73E6F0}"/>
              </a:ext>
            </a:extLst>
          </p:cNvPr>
          <p:cNvSpPr>
            <a:spLocks noGrp="1"/>
          </p:cNvSpPr>
          <p:nvPr>
            <p:ph idx="1"/>
          </p:nvPr>
        </p:nvSpPr>
        <p:spPr>
          <a:xfrm>
            <a:off x="639024" y="1004936"/>
            <a:ext cx="10515600" cy="905345"/>
          </a:xfrm>
        </p:spPr>
        <p:txBody>
          <a:bodyPr>
            <a:normAutofit fontScale="92500" lnSpcReduction="20000"/>
          </a:bodyPr>
          <a:lstStyle/>
          <a:p>
            <a:pPr marL="0" indent="0">
              <a:buNone/>
            </a:pPr>
            <a:r>
              <a:rPr lang="fr-CA" b="1" dirty="0"/>
              <a:t>La curiosité à savoir comment pourrait se dérouler des activités de philosophie à partir de la littérature pour la jeunesse auprès de nos groupes d’enfant nous a poussé à faire l’expérimentation. Voici les résultats que cette expérimentation a suscité. </a:t>
            </a:r>
          </a:p>
        </p:txBody>
      </p:sp>
      <p:sp>
        <p:nvSpPr>
          <p:cNvPr id="4" name="Bulle narrative : rectangle à coins arrondis 3">
            <a:extLst>
              <a:ext uri="{FF2B5EF4-FFF2-40B4-BE49-F238E27FC236}">
                <a16:creationId xmlns:a16="http://schemas.microsoft.com/office/drawing/2014/main" id="{89698CD6-DF47-A029-7327-647FE686F81A}"/>
              </a:ext>
            </a:extLst>
          </p:cNvPr>
          <p:cNvSpPr/>
          <p:nvPr/>
        </p:nvSpPr>
        <p:spPr>
          <a:xfrm>
            <a:off x="142821" y="1981247"/>
            <a:ext cx="4373762" cy="1891098"/>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000" b="1" dirty="0"/>
              <a:t>Toutes les participantes affirment que l’animation d’une activité philosophique avec les enfants a permis à ceux-ci d’être plus empathique et plus sensible aux autres. </a:t>
            </a:r>
          </a:p>
        </p:txBody>
      </p:sp>
      <p:sp>
        <p:nvSpPr>
          <p:cNvPr id="6" name="Rectangle : coins arrondis 5">
            <a:extLst>
              <a:ext uri="{FF2B5EF4-FFF2-40B4-BE49-F238E27FC236}">
                <a16:creationId xmlns:a16="http://schemas.microsoft.com/office/drawing/2014/main" id="{D6F65401-EBE9-ADE1-C4A9-4403F7D1E309}"/>
              </a:ext>
            </a:extLst>
          </p:cNvPr>
          <p:cNvSpPr/>
          <p:nvPr/>
        </p:nvSpPr>
        <p:spPr>
          <a:xfrm>
            <a:off x="5896824" y="1856557"/>
            <a:ext cx="5870303" cy="905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CA" sz="2000" b="1" i="1" dirty="0"/>
              <a:t>« C’est allé chercher des enfants qui ne participent pas à l’histoire d’habitude. » </a:t>
            </a:r>
            <a:r>
              <a:rPr lang="fr-CA" sz="2000" b="1" dirty="0"/>
              <a:t>Toucan</a:t>
            </a:r>
          </a:p>
        </p:txBody>
      </p:sp>
      <p:sp>
        <p:nvSpPr>
          <p:cNvPr id="7" name="Rectangle : coins arrondis 6">
            <a:extLst>
              <a:ext uri="{FF2B5EF4-FFF2-40B4-BE49-F238E27FC236}">
                <a16:creationId xmlns:a16="http://schemas.microsoft.com/office/drawing/2014/main" id="{5FB2177E-A948-E64B-D085-15102212462C}"/>
              </a:ext>
            </a:extLst>
          </p:cNvPr>
          <p:cNvSpPr/>
          <p:nvPr/>
        </p:nvSpPr>
        <p:spPr>
          <a:xfrm>
            <a:off x="5859877" y="2926796"/>
            <a:ext cx="5944195" cy="3672138"/>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kern="0" dirty="0">
                <a:solidFill>
                  <a:schemeClr val="tx1"/>
                </a:solidFill>
                <a:effectLst/>
                <a:ea typeface="Aptos" panose="020B0004020202020204" pitchFamily="34" charset="0"/>
              </a:rPr>
              <a:t>« Un enfant a dit qu’il n’était pas bien chez lui, il y a trop de chose chez lui. Elle lui a demandé ce qui pourrait faire en sorte qu’il se sente mieux chez lui et il a répondu : »il faudrait que maman range ses choses. » Et puis, les autres enfants lui ont donné des idées pour qu’il se sentent mieux chez lui. Ils ont aussi parlé du partage de chambre et la discussion est allez plus loin. » </a:t>
            </a:r>
            <a:r>
              <a:rPr lang="fr-CA" sz="2000" b="1" kern="0" dirty="0">
                <a:solidFill>
                  <a:schemeClr val="tx1"/>
                </a:solidFill>
                <a:effectLst/>
                <a:latin typeface="Calibri" panose="020F0502020204030204" pitchFamily="34" charset="0"/>
                <a:ea typeface="Aptos" panose="020B0004020202020204" pitchFamily="34" charset="0"/>
              </a:rPr>
              <a:t>Girafe</a:t>
            </a:r>
            <a:endParaRPr lang="fr-CA" sz="2000" b="1" dirty="0">
              <a:solidFill>
                <a:schemeClr val="tx1"/>
              </a:solidFill>
            </a:endParaRPr>
          </a:p>
        </p:txBody>
      </p:sp>
      <p:sp>
        <p:nvSpPr>
          <p:cNvPr id="5" name="Bulle narrative : rectangle à coins arrondis 4">
            <a:extLst>
              <a:ext uri="{FF2B5EF4-FFF2-40B4-BE49-F238E27FC236}">
                <a16:creationId xmlns:a16="http://schemas.microsoft.com/office/drawing/2014/main" id="{048F6614-F995-CA14-550B-60DA9C3A146D}"/>
              </a:ext>
            </a:extLst>
          </p:cNvPr>
          <p:cNvSpPr/>
          <p:nvPr/>
        </p:nvSpPr>
        <p:spPr>
          <a:xfrm>
            <a:off x="1694987" y="3778418"/>
            <a:ext cx="4497399" cy="2032000"/>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dirty="0"/>
              <a:t>Toutes les participantes ont observé que les activités de philosophie à partir d’une histoire bien choisie ont eu pour impact que maintenant, les enfants prennent plus le temps de discuter après une histoire.</a:t>
            </a:r>
          </a:p>
        </p:txBody>
      </p:sp>
    </p:spTree>
    <p:extLst>
      <p:ext uri="{BB962C8B-B14F-4D97-AF65-F5344CB8AC3E}">
        <p14:creationId xmlns:p14="http://schemas.microsoft.com/office/powerpoint/2010/main" val="314788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2995BE7-93D8-59D4-9649-A128DCC30D87}"/>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fontScale="90000"/>
          </a:bodyPr>
          <a:lstStyle/>
          <a:p>
            <a:pPr algn="ctr"/>
            <a:r>
              <a:rPr lang="en-US" dirty="0"/>
              <a:t>Les </a:t>
            </a:r>
            <a:r>
              <a:rPr lang="en-US" dirty="0" err="1"/>
              <a:t>habiletés</a:t>
            </a:r>
            <a:r>
              <a:rPr lang="en-US" dirty="0"/>
              <a:t> </a:t>
            </a:r>
            <a:r>
              <a:rPr lang="en-US" dirty="0" err="1"/>
              <a:t>professionnelles</a:t>
            </a:r>
            <a:r>
              <a:rPr lang="en-US" dirty="0"/>
              <a:t> et le sentiment de </a:t>
            </a:r>
            <a:r>
              <a:rPr lang="en-US" dirty="0" err="1"/>
              <a:t>compétence</a:t>
            </a:r>
            <a:endParaRPr lang="en-US" dirty="0"/>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A4566954-888B-0C85-8A08-169C8F95EDAC}"/>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91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8F24D-7AAF-6155-182C-6573A0B0BC06}"/>
              </a:ext>
            </a:extLst>
          </p:cNvPr>
          <p:cNvSpPr>
            <a:spLocks noGrp="1"/>
          </p:cNvSpPr>
          <p:nvPr>
            <p:ph type="title"/>
            <p:custDataLst>
              <p:tags r:id="rId1"/>
            </p:custDataLst>
          </p:nvPr>
        </p:nvSpPr>
        <p:spPr>
          <a:xfrm>
            <a:off x="838200" y="391190"/>
            <a:ext cx="10515600" cy="581080"/>
          </a:xfrm>
        </p:spPr>
        <p:txBody>
          <a:bodyPr>
            <a:normAutofit fontScale="90000"/>
          </a:bodyPr>
          <a:lstStyle/>
          <a:p>
            <a:r>
              <a:rPr lang="fr-CA" sz="4000" b="1" dirty="0"/>
              <a:t>Les objectifs de la recherche</a:t>
            </a:r>
          </a:p>
        </p:txBody>
      </p:sp>
      <p:sp>
        <p:nvSpPr>
          <p:cNvPr id="3" name="Espace réservé du contenu 2">
            <a:extLst>
              <a:ext uri="{FF2B5EF4-FFF2-40B4-BE49-F238E27FC236}">
                <a16:creationId xmlns:a16="http://schemas.microsoft.com/office/drawing/2014/main" id="{2123FEB2-2A55-4BB4-ADDF-0C30F8D57F8A}"/>
              </a:ext>
            </a:extLst>
          </p:cNvPr>
          <p:cNvSpPr>
            <a:spLocks noGrp="1"/>
          </p:cNvSpPr>
          <p:nvPr>
            <p:ph idx="1"/>
            <p:custDataLst>
              <p:tags r:id="rId2"/>
            </p:custDataLst>
          </p:nvPr>
        </p:nvSpPr>
        <p:spPr>
          <a:xfrm>
            <a:off x="600364" y="1167773"/>
            <a:ext cx="11207321" cy="818046"/>
          </a:xfrm>
        </p:spPr>
        <p:txBody>
          <a:bodyPr>
            <a:normAutofit fontScale="85000" lnSpcReduction="10000"/>
          </a:bodyPr>
          <a:lstStyle/>
          <a:p>
            <a:pPr marL="0" indent="0" algn="just">
              <a:lnSpc>
                <a:spcPct val="107000"/>
              </a:lnSpc>
              <a:spcBef>
                <a:spcPts val="1200"/>
              </a:spcBef>
              <a:spcAft>
                <a:spcPts val="1200"/>
              </a:spcAft>
              <a:buNone/>
            </a:pPr>
            <a:r>
              <a:rPr lang="fr-CA" sz="2800" kern="100" dirty="0">
                <a:effectLst/>
                <a:highlight>
                  <a:srgbClr val="FFFFFF"/>
                </a:highlight>
                <a:latin typeface="Baskerville Old Face" panose="02020602080505020303" pitchFamily="18" charset="0"/>
                <a:ea typeface="Calibri" panose="020F0502020204030204" pitchFamily="34" charset="0"/>
                <a:cs typeface="Times New Roman" panose="02020603050405020304" pitchFamily="18" charset="0"/>
              </a:rPr>
              <a:t>Plusieurs </a:t>
            </a:r>
            <a:r>
              <a:rPr lang="fr-CA" sz="2800" b="1" kern="100" dirty="0">
                <a:effectLst/>
                <a:highlight>
                  <a:srgbClr val="FFFFFF"/>
                </a:highlight>
                <a:latin typeface="Baskerville Old Face" panose="02020602080505020303" pitchFamily="18" charset="0"/>
                <a:ea typeface="Calibri" panose="020F0502020204030204" pitchFamily="34" charset="0"/>
                <a:cs typeface="Times New Roman" panose="02020603050405020304" pitchFamily="18" charset="0"/>
              </a:rPr>
              <a:t>objectifs découlent de cette hypothèse</a:t>
            </a:r>
            <a:r>
              <a:rPr lang="fr-CA" sz="2800" kern="100" dirty="0">
                <a:effectLst/>
                <a:highlight>
                  <a:srgbClr val="FFFFFF"/>
                </a:highlight>
                <a:latin typeface="Baskerville Old Face" panose="02020602080505020303" pitchFamily="18" charset="0"/>
                <a:ea typeface="Calibri" panose="020F0502020204030204" pitchFamily="34" charset="0"/>
                <a:cs typeface="Times New Roman" panose="02020603050405020304" pitchFamily="18" charset="0"/>
              </a:rPr>
              <a:t>. Par cette recherche, nous désirons :</a:t>
            </a:r>
            <a:endParaRPr lang="fr-CA"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p:sp>
        <p:nvSpPr>
          <p:cNvPr id="4" name="Rectangle : coins arrondis 3">
            <a:extLst>
              <a:ext uri="{FF2B5EF4-FFF2-40B4-BE49-F238E27FC236}">
                <a16:creationId xmlns:a16="http://schemas.microsoft.com/office/drawing/2014/main" id="{7ABA9E80-70CA-B68C-138B-758694BD9A03}"/>
              </a:ext>
            </a:extLst>
          </p:cNvPr>
          <p:cNvSpPr/>
          <p:nvPr>
            <p:custDataLst>
              <p:tags r:id="rId3"/>
            </p:custDataLst>
          </p:nvPr>
        </p:nvSpPr>
        <p:spPr>
          <a:xfrm>
            <a:off x="838200" y="1838387"/>
            <a:ext cx="3029527" cy="4781174"/>
          </a:xfrm>
          <a:prstGeom prst="roundRect">
            <a:avLst/>
          </a:prstGeom>
          <a:solidFill>
            <a:srgbClr val="A8CC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Décrire le développement des habiletés professionnelles et le sentiment de compétence des intervenantes dans le but de faciliter l’implantation de nouvelles pratiques.</a:t>
            </a:r>
          </a:p>
        </p:txBody>
      </p:sp>
      <p:sp>
        <p:nvSpPr>
          <p:cNvPr id="5" name="Rectangle : coins arrondis 4">
            <a:extLst>
              <a:ext uri="{FF2B5EF4-FFF2-40B4-BE49-F238E27FC236}">
                <a16:creationId xmlns:a16="http://schemas.microsoft.com/office/drawing/2014/main" id="{A75675AC-0EFA-9B30-2FD4-24DFABF5961A}"/>
              </a:ext>
            </a:extLst>
          </p:cNvPr>
          <p:cNvSpPr/>
          <p:nvPr>
            <p:custDataLst>
              <p:tags r:id="rId4"/>
            </p:custDataLst>
          </p:nvPr>
        </p:nvSpPr>
        <p:spPr>
          <a:xfrm>
            <a:off x="4627418" y="1838387"/>
            <a:ext cx="2937163" cy="4865003"/>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Identifier des connaissances sur la littérature pour la jeunesse, sur la lecture et ses réinvestissements, sur l’animation dans le but d’outiller le personnel éducateur pour modifier et améliorer les pratiques et les aider à soutenir le développement de l’enfant.</a:t>
            </a:r>
          </a:p>
        </p:txBody>
      </p:sp>
      <p:sp>
        <p:nvSpPr>
          <p:cNvPr id="6" name="Rectangle : coins arrondis 5">
            <a:extLst>
              <a:ext uri="{FF2B5EF4-FFF2-40B4-BE49-F238E27FC236}">
                <a16:creationId xmlns:a16="http://schemas.microsoft.com/office/drawing/2014/main" id="{4917582C-31E3-CE91-6849-8A46F857B00F}"/>
              </a:ext>
            </a:extLst>
          </p:cNvPr>
          <p:cNvSpPr/>
          <p:nvPr>
            <p:custDataLst>
              <p:tags r:id="rId5"/>
            </p:custDataLst>
          </p:nvPr>
        </p:nvSpPr>
        <p:spPr>
          <a:xfrm>
            <a:off x="8275783" y="1769464"/>
            <a:ext cx="2604654" cy="4865003"/>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Recueillir des mises en pratique du  personnel éducateur qui permettent à l’enfant de découvrir, voyager, s’ouvrir à l’Autre, discuter, réfléchir, se questionner, se rassurer, etc. tout en favorisant en lien affectif positif et veillant au soutien du développement global de l’enfant.</a:t>
            </a:r>
          </a:p>
        </p:txBody>
      </p:sp>
    </p:spTree>
    <p:extLst>
      <p:ext uri="{BB962C8B-B14F-4D97-AF65-F5344CB8AC3E}">
        <p14:creationId xmlns:p14="http://schemas.microsoft.com/office/powerpoint/2010/main" val="17066225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37292-F1E5-FE2F-C28E-DD544732F157}"/>
              </a:ext>
            </a:extLst>
          </p:cNvPr>
          <p:cNvSpPr>
            <a:spLocks noGrp="1"/>
          </p:cNvSpPr>
          <p:nvPr>
            <p:ph type="title"/>
            <p:custDataLst>
              <p:tags r:id="rId1"/>
            </p:custDataLst>
          </p:nvPr>
        </p:nvSpPr>
        <p:spPr>
          <a:xfrm>
            <a:off x="128832" y="39213"/>
            <a:ext cx="10515600" cy="1116811"/>
          </a:xfrm>
        </p:spPr>
        <p:txBody>
          <a:bodyPr>
            <a:normAutofit/>
          </a:bodyPr>
          <a:lstStyle/>
          <a:p>
            <a:r>
              <a:rPr lang="fr-CA" sz="3200" b="1" dirty="0"/>
              <a:t>Les Nouvelles habiletés professionnelles et la découverte des livres</a:t>
            </a:r>
            <a:endParaRPr lang="fr-CA" sz="3200" dirty="0"/>
          </a:p>
        </p:txBody>
      </p:sp>
      <p:sp>
        <p:nvSpPr>
          <p:cNvPr id="4" name="Rectangle : coins arrondis 3">
            <a:extLst>
              <a:ext uri="{FF2B5EF4-FFF2-40B4-BE49-F238E27FC236}">
                <a16:creationId xmlns:a16="http://schemas.microsoft.com/office/drawing/2014/main" id="{9BD57EEF-56CA-498B-8D28-AD5760D63A1B}"/>
              </a:ext>
            </a:extLst>
          </p:cNvPr>
          <p:cNvSpPr/>
          <p:nvPr>
            <p:custDataLst>
              <p:tags r:id="rId2"/>
            </p:custDataLst>
          </p:nvPr>
        </p:nvSpPr>
        <p:spPr>
          <a:xfrm>
            <a:off x="128832" y="1111380"/>
            <a:ext cx="4930219" cy="56518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000" b="1" dirty="0"/>
              <a:t>Les propos de l’ensemble des participantes démontrent que leurs nouvelles habiletés professionnelles en lien avec l’exploitation de la littérature pour la jeunesse demandent plus de temps: sur le plan de la recherche de livres de qualité et en ce qui a trait à leur planification. </a:t>
            </a:r>
          </a:p>
          <a:p>
            <a:pPr algn="ctr"/>
            <a:r>
              <a:rPr lang="fr-CA" sz="2000" b="1" dirty="0"/>
              <a:t>Toutefois, elles sont unanimes pour affirmer que: malgré ce temps supplémentaire, les résultats auprès des enfants de leur groupe démontrent que ce temps investi a des répercussions positives notables sur la diminution de certains comportements inopportuns, sur l’ambiance calme dans le local et sur le développement global des enfants. </a:t>
            </a:r>
          </a:p>
        </p:txBody>
      </p:sp>
      <p:sp>
        <p:nvSpPr>
          <p:cNvPr id="5" name="Rectangle 4">
            <a:extLst>
              <a:ext uri="{FF2B5EF4-FFF2-40B4-BE49-F238E27FC236}">
                <a16:creationId xmlns:a16="http://schemas.microsoft.com/office/drawing/2014/main" id="{5B7F54C2-60D6-517F-7ED6-AA7C99829CD7}"/>
              </a:ext>
            </a:extLst>
          </p:cNvPr>
          <p:cNvSpPr/>
          <p:nvPr>
            <p:custDataLst>
              <p:tags r:id="rId3"/>
            </p:custDataLst>
          </p:nvPr>
        </p:nvSpPr>
        <p:spPr>
          <a:xfrm>
            <a:off x="5335571" y="1111379"/>
            <a:ext cx="6639611" cy="1471766"/>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000" b="1" i="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 Ça prend un peu plus de temps dans la sélection, mais c’est un très petit mal pour un très grand bien.</a:t>
            </a:r>
            <a:r>
              <a:rPr lang="fr-CA" sz="2000" i="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 </a:t>
            </a:r>
            <a:r>
              <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Leur curiosité est grandissante et leurs apprentissages sont plus grands aussi, plus diversifiés.</a:t>
            </a:r>
            <a:r>
              <a:rPr lang="fr-CA" sz="2000" b="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a:t>
            </a:r>
            <a:r>
              <a:rPr lang="fr-CA" sz="2000" b="1" i="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Je prends plus de notes pour mes observations. » </a:t>
            </a:r>
            <a:r>
              <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Girafe </a:t>
            </a:r>
            <a:endParaRPr lang="fr-CA" sz="2000" b="1" dirty="0">
              <a:solidFill>
                <a:schemeClr val="tx1"/>
              </a:solidFill>
            </a:endParaRPr>
          </a:p>
        </p:txBody>
      </p:sp>
      <p:sp>
        <p:nvSpPr>
          <p:cNvPr id="8" name="Rectangle 7">
            <a:extLst>
              <a:ext uri="{FF2B5EF4-FFF2-40B4-BE49-F238E27FC236}">
                <a16:creationId xmlns:a16="http://schemas.microsoft.com/office/drawing/2014/main" id="{ACEE9833-769F-3306-8AD7-C3DEF32E6D59}"/>
              </a:ext>
            </a:extLst>
          </p:cNvPr>
          <p:cNvSpPr/>
          <p:nvPr>
            <p:custDataLst>
              <p:tags r:id="rId4"/>
            </p:custDataLst>
          </p:nvPr>
        </p:nvSpPr>
        <p:spPr>
          <a:xfrm>
            <a:off x="5335571" y="2733974"/>
            <a:ext cx="6639611" cy="963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15000"/>
              </a:lnSpc>
              <a:spcBef>
                <a:spcPts val="1200"/>
              </a:spcBef>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fr-CA" sz="2000" b="1" i="1" kern="0" dirty="0">
                <a:effectLst/>
                <a:latin typeface="Baskerville Old Face" panose="02020602080505020303" pitchFamily="18" charset="0"/>
                <a:ea typeface="Aptos" panose="020B0004020202020204" pitchFamily="34" charset="0"/>
                <a:cs typeface="Baskerville Old Face" panose="02020602080505020303" pitchFamily="18" charset="0"/>
              </a:rPr>
              <a:t>« M’offrir de la qualité, de la diversité et de beaux moments avec les enfants. » </a:t>
            </a:r>
            <a:r>
              <a:rPr lang="fr-CA" sz="2000" b="1" kern="0" dirty="0">
                <a:effectLst/>
                <a:latin typeface="Baskerville Old Face" panose="02020602080505020303" pitchFamily="18" charset="0"/>
                <a:ea typeface="Aptos" panose="020B0004020202020204" pitchFamily="34" charset="0"/>
                <a:cs typeface="Baskerville Old Face" panose="02020602080505020303" pitchFamily="18" charset="0"/>
              </a:rPr>
              <a:t>Dauphin</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A86F79F-75ED-5E70-35B2-322CC6E3EE4D}"/>
              </a:ext>
            </a:extLst>
          </p:cNvPr>
          <p:cNvSpPr/>
          <p:nvPr>
            <p:custDataLst>
              <p:tags r:id="rId5"/>
            </p:custDataLst>
          </p:nvPr>
        </p:nvSpPr>
        <p:spPr>
          <a:xfrm>
            <a:off x="5335572" y="3776419"/>
            <a:ext cx="6639611" cy="10935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CA" sz="2000" b="1" i="1" kern="0" dirty="0">
                <a:effectLst/>
                <a:latin typeface="Baskerville Old Face" panose="02020602080505020303" pitchFamily="18" charset="0"/>
                <a:ea typeface="Aptos" panose="020B0004020202020204" pitchFamily="34" charset="0"/>
                <a:cs typeface="Baskerville Old Face" panose="02020602080505020303" pitchFamily="18" charset="0"/>
              </a:rPr>
              <a:t>« La préparation est peut-être un peu plus longue, mais cela en vaut la peine en voyant les résultats auprès des enfants. » </a:t>
            </a:r>
            <a:r>
              <a:rPr lang="fr-CA" sz="2000" b="1" kern="0" dirty="0">
                <a:effectLst/>
                <a:latin typeface="Baskerville Old Face" panose="02020602080505020303" pitchFamily="18" charset="0"/>
                <a:ea typeface="Aptos" panose="020B0004020202020204" pitchFamily="34" charset="0"/>
                <a:cs typeface="Baskerville Old Face" panose="02020602080505020303" pitchFamily="18" charset="0"/>
              </a:rPr>
              <a:t>Colibri </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10" name="Rectangle 9">
            <a:extLst>
              <a:ext uri="{FF2B5EF4-FFF2-40B4-BE49-F238E27FC236}">
                <a16:creationId xmlns:a16="http://schemas.microsoft.com/office/drawing/2014/main" id="{535E6BD6-AAE1-3C7D-CA6A-E0CA62410112}"/>
              </a:ext>
            </a:extLst>
          </p:cNvPr>
          <p:cNvSpPr/>
          <p:nvPr>
            <p:custDataLst>
              <p:tags r:id="rId6"/>
            </p:custDataLst>
          </p:nvPr>
        </p:nvSpPr>
        <p:spPr>
          <a:xfrm>
            <a:off x="5335573" y="5020757"/>
            <a:ext cx="6639611" cy="725864"/>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endParaRPr>
          </a:p>
          <a:p>
            <a:pPr algn="ctr"/>
            <a:r>
              <a:rPr lang="fr-CA" sz="2000" b="1" i="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 Tellement, plus précis avec l’intention pédagogique.» </a:t>
            </a:r>
            <a:r>
              <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Toucan </a:t>
            </a:r>
            <a:endParaRPr lang="fr-CA"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11" name="Rectangle 10">
            <a:extLst>
              <a:ext uri="{FF2B5EF4-FFF2-40B4-BE49-F238E27FC236}">
                <a16:creationId xmlns:a16="http://schemas.microsoft.com/office/drawing/2014/main" id="{9E7EA927-AE51-3458-8DCB-392A1BF67D72}"/>
              </a:ext>
            </a:extLst>
          </p:cNvPr>
          <p:cNvSpPr/>
          <p:nvPr>
            <p:custDataLst>
              <p:tags r:id="rId7"/>
            </p:custDataLst>
          </p:nvPr>
        </p:nvSpPr>
        <p:spPr>
          <a:xfrm>
            <a:off x="5335572" y="5897450"/>
            <a:ext cx="6639612" cy="8657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i="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  </a:t>
            </a:r>
            <a:r>
              <a:rPr lang="fr-CA" sz="2000" b="1" i="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J’utilise le livre plus qu’avant. Cette façon aide à avoir un groupe plus encadré et calme. » </a:t>
            </a:r>
            <a:r>
              <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Panda</a:t>
            </a:r>
            <a:endParaRPr lang="fr-CA"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Tree>
    <p:extLst>
      <p:ext uri="{BB962C8B-B14F-4D97-AF65-F5344CB8AC3E}">
        <p14:creationId xmlns:p14="http://schemas.microsoft.com/office/powerpoint/2010/main" val="2113540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DF5CC-D261-A2C6-0953-F3F9B88D92FF}"/>
              </a:ext>
            </a:extLst>
          </p:cNvPr>
          <p:cNvSpPr>
            <a:spLocks noGrp="1"/>
          </p:cNvSpPr>
          <p:nvPr>
            <p:ph type="title"/>
            <p:custDataLst>
              <p:tags r:id="rId1"/>
            </p:custDataLst>
          </p:nvPr>
        </p:nvSpPr>
        <p:spPr>
          <a:xfrm>
            <a:off x="190105" y="106318"/>
            <a:ext cx="11811785" cy="1116811"/>
          </a:xfrm>
        </p:spPr>
        <p:txBody>
          <a:bodyPr>
            <a:normAutofit/>
          </a:bodyPr>
          <a:lstStyle/>
          <a:p>
            <a:r>
              <a:rPr lang="fr-CA" sz="2800" dirty="0"/>
              <a:t>Les nouvelles habiletés </a:t>
            </a:r>
            <a:r>
              <a:rPr lang="fr-CA" sz="2800" b="1" dirty="0"/>
              <a:t>professionnelles et la découverte de diverses façons de lire aux enfants</a:t>
            </a:r>
          </a:p>
        </p:txBody>
      </p:sp>
      <p:sp>
        <p:nvSpPr>
          <p:cNvPr id="4" name="Parchemin : horizontal 3">
            <a:extLst>
              <a:ext uri="{FF2B5EF4-FFF2-40B4-BE49-F238E27FC236}">
                <a16:creationId xmlns:a16="http://schemas.microsoft.com/office/drawing/2014/main" id="{34076FBB-AAF6-8114-B6EF-7BBC71311F86}"/>
              </a:ext>
            </a:extLst>
          </p:cNvPr>
          <p:cNvSpPr/>
          <p:nvPr>
            <p:custDataLst>
              <p:tags r:id="rId2"/>
            </p:custDataLst>
          </p:nvPr>
        </p:nvSpPr>
        <p:spPr>
          <a:xfrm>
            <a:off x="190105" y="1025166"/>
            <a:ext cx="11811783" cy="1923068"/>
          </a:xfrm>
          <a:prstGeom prst="horizontalScroll">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La formation continue a permis aux participantes d’expérimenter divers modes de lecture auprès de leur groupe. Ces nouveaux acquis ont eu une incidence sur le plan de l’utilisation plus variée et plus fréquente de la lecture auprès de leur groupe. Le tableau suivant présente les divers types de lecture expérimentés et les impacts que ces lectures ont eu sur leurs pratiques.</a:t>
            </a:r>
          </a:p>
        </p:txBody>
      </p:sp>
      <p:graphicFrame>
        <p:nvGraphicFramePr>
          <p:cNvPr id="5" name="Tableau 4">
            <a:extLst>
              <a:ext uri="{FF2B5EF4-FFF2-40B4-BE49-F238E27FC236}">
                <a16:creationId xmlns:a16="http://schemas.microsoft.com/office/drawing/2014/main" id="{D9B8FDEE-DF15-07B4-5B5B-2F548AFFF69D}"/>
              </a:ext>
            </a:extLst>
          </p:cNvPr>
          <p:cNvGraphicFramePr>
            <a:graphicFrameLocks noGrp="1"/>
          </p:cNvGraphicFramePr>
          <p:nvPr>
            <p:custDataLst>
              <p:tags r:id="rId3"/>
            </p:custDataLst>
            <p:extLst>
              <p:ext uri="{D42A27DB-BD31-4B8C-83A1-F6EECF244321}">
                <p14:modId xmlns:p14="http://schemas.microsoft.com/office/powerpoint/2010/main" val="819374474"/>
              </p:ext>
            </p:extLst>
          </p:nvPr>
        </p:nvGraphicFramePr>
        <p:xfrm>
          <a:off x="190103" y="2760463"/>
          <a:ext cx="11734804" cy="3818394"/>
        </p:xfrm>
        <a:graphic>
          <a:graphicData uri="http://schemas.openxmlformats.org/drawingml/2006/table">
            <a:tbl>
              <a:tblPr firstRow="1" bandRow="1">
                <a:tableStyleId>{5C22544A-7EE6-4342-B048-85BDC9FD1C3A}</a:tableStyleId>
              </a:tblPr>
              <a:tblGrid>
                <a:gridCol w="2289146">
                  <a:extLst>
                    <a:ext uri="{9D8B030D-6E8A-4147-A177-3AD203B41FA5}">
                      <a16:colId xmlns:a16="http://schemas.microsoft.com/office/drawing/2014/main" val="2814670335"/>
                    </a:ext>
                  </a:extLst>
                </a:gridCol>
                <a:gridCol w="9445658">
                  <a:extLst>
                    <a:ext uri="{9D8B030D-6E8A-4147-A177-3AD203B41FA5}">
                      <a16:colId xmlns:a16="http://schemas.microsoft.com/office/drawing/2014/main" val="2596439425"/>
                    </a:ext>
                  </a:extLst>
                </a:gridCol>
              </a:tblGrid>
              <a:tr h="404634">
                <a:tc>
                  <a:txBody>
                    <a:bodyPr/>
                    <a:lstStyle/>
                    <a:p>
                      <a:r>
                        <a:rPr lang="fr-CA" sz="2000" b="1" dirty="0">
                          <a:solidFill>
                            <a:schemeClr val="tx1"/>
                          </a:solidFill>
                        </a:rPr>
                        <a:t>Les types de lecture</a:t>
                      </a:r>
                    </a:p>
                  </a:txBody>
                  <a:tcPr>
                    <a:solidFill>
                      <a:schemeClr val="accent6">
                        <a:lumMod val="40000"/>
                        <a:lumOff val="60000"/>
                      </a:schemeClr>
                    </a:solidFill>
                  </a:tcPr>
                </a:tc>
                <a:tc>
                  <a:txBody>
                    <a:bodyPr/>
                    <a:lstStyle/>
                    <a:p>
                      <a:endParaRPr lang="fr-CA" sz="20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3410363321"/>
                  </a:ext>
                </a:extLst>
              </a:tr>
              <a:tr h="404634">
                <a:tc>
                  <a:txBody>
                    <a:bodyPr/>
                    <a:lstStyle/>
                    <a:p>
                      <a:r>
                        <a:rPr lang="fr-CA" sz="2000" b="1" dirty="0">
                          <a:solidFill>
                            <a:schemeClr val="tx1"/>
                          </a:solidFill>
                        </a:rPr>
                        <a:t>L’oralité</a:t>
                      </a:r>
                    </a:p>
                  </a:txBody>
                  <a:tcPr>
                    <a:solidFill>
                      <a:schemeClr val="accent6">
                        <a:lumMod val="40000"/>
                        <a:lumOff val="60000"/>
                      </a:schemeClr>
                    </a:solidFill>
                  </a:tcPr>
                </a:tc>
                <a:tc>
                  <a:txBody>
                    <a:bodyPr/>
                    <a:lstStyle/>
                    <a:p>
                      <a:r>
                        <a:rPr lang="fr-CA" sz="2000" b="1" dirty="0">
                          <a:solidFill>
                            <a:schemeClr val="tx1"/>
                          </a:solidFill>
                        </a:rPr>
                        <a:t>Aide lors des moments imprévus</a:t>
                      </a:r>
                    </a:p>
                    <a:p>
                      <a:r>
                        <a:rPr lang="fr-CA" sz="2000" b="1" dirty="0">
                          <a:solidFill>
                            <a:schemeClr val="tx1"/>
                          </a:solidFill>
                        </a:rPr>
                        <a:t>Facilite les routines et les transitions</a:t>
                      </a:r>
                    </a:p>
                    <a:p>
                      <a:r>
                        <a:rPr lang="fr-CA" sz="2000" b="1" dirty="0">
                          <a:solidFill>
                            <a:schemeClr val="tx1"/>
                          </a:solidFill>
                        </a:rPr>
                        <a:t>Favorise la créativité, le structure de l’histoire, le jeu des enfants</a:t>
                      </a:r>
                    </a:p>
                  </a:txBody>
                  <a:tcPr>
                    <a:solidFill>
                      <a:schemeClr val="accent6">
                        <a:lumMod val="40000"/>
                        <a:lumOff val="60000"/>
                      </a:schemeClr>
                    </a:solidFill>
                  </a:tcPr>
                </a:tc>
                <a:extLst>
                  <a:ext uri="{0D108BD9-81ED-4DB2-BD59-A6C34878D82A}">
                    <a16:rowId xmlns:a16="http://schemas.microsoft.com/office/drawing/2014/main" val="1578285779"/>
                  </a:ext>
                </a:extLst>
              </a:tr>
              <a:tr h="404634">
                <a:tc>
                  <a:txBody>
                    <a:bodyPr/>
                    <a:lstStyle/>
                    <a:p>
                      <a:r>
                        <a:rPr lang="fr-CA" sz="2000" b="1" dirty="0">
                          <a:solidFill>
                            <a:schemeClr val="tx1"/>
                          </a:solidFill>
                        </a:rPr>
                        <a:t>Feuilleton</a:t>
                      </a:r>
                    </a:p>
                  </a:txBody>
                  <a:tcPr>
                    <a:solidFill>
                      <a:schemeClr val="accent6">
                        <a:lumMod val="40000"/>
                        <a:lumOff val="60000"/>
                      </a:schemeClr>
                    </a:solidFill>
                  </a:tcPr>
                </a:tc>
                <a:tc>
                  <a:txBody>
                    <a:bodyPr/>
                    <a:lstStyle/>
                    <a:p>
                      <a:r>
                        <a:rPr lang="fr-CA" sz="2000" b="1" dirty="0">
                          <a:solidFill>
                            <a:schemeClr val="tx1"/>
                          </a:solidFill>
                        </a:rPr>
                        <a:t>Égaye les moments de routine</a:t>
                      </a:r>
                    </a:p>
                    <a:p>
                      <a:r>
                        <a:rPr lang="fr-CA" sz="2000" b="1" dirty="0">
                          <a:solidFill>
                            <a:schemeClr val="tx1"/>
                          </a:solidFill>
                        </a:rPr>
                        <a:t>Développe l’anticipation et la patience</a:t>
                      </a:r>
                    </a:p>
                    <a:p>
                      <a:r>
                        <a:rPr lang="fr-CA" sz="2000" b="1" dirty="0">
                          <a:solidFill>
                            <a:schemeClr val="tx1"/>
                          </a:solidFill>
                        </a:rPr>
                        <a:t>Le documentaire facilite ce type de lecture avec les plus jeunes</a:t>
                      </a:r>
                    </a:p>
                  </a:txBody>
                  <a:tcPr>
                    <a:solidFill>
                      <a:schemeClr val="accent6">
                        <a:lumMod val="40000"/>
                        <a:lumOff val="60000"/>
                      </a:schemeClr>
                    </a:solidFill>
                  </a:tcPr>
                </a:tc>
                <a:extLst>
                  <a:ext uri="{0D108BD9-81ED-4DB2-BD59-A6C34878D82A}">
                    <a16:rowId xmlns:a16="http://schemas.microsoft.com/office/drawing/2014/main" val="1044600730"/>
                  </a:ext>
                </a:extLst>
              </a:tr>
              <a:tr h="404634">
                <a:tc>
                  <a:txBody>
                    <a:bodyPr/>
                    <a:lstStyle/>
                    <a:p>
                      <a:r>
                        <a:rPr lang="fr-CA" sz="2000" b="1" dirty="0">
                          <a:solidFill>
                            <a:schemeClr val="tx1"/>
                          </a:solidFill>
                        </a:rPr>
                        <a:t>Indiciaire</a:t>
                      </a:r>
                    </a:p>
                  </a:txBody>
                  <a:tcPr>
                    <a:solidFill>
                      <a:schemeClr val="accent6">
                        <a:lumMod val="40000"/>
                        <a:lumOff val="60000"/>
                      </a:schemeClr>
                    </a:solidFill>
                  </a:tcPr>
                </a:tc>
                <a:tc>
                  <a:txBody>
                    <a:bodyPr/>
                    <a:lstStyle/>
                    <a:p>
                      <a:r>
                        <a:rPr lang="fr-CA" sz="2000" b="1" dirty="0">
                          <a:solidFill>
                            <a:schemeClr val="tx1"/>
                          </a:solidFill>
                        </a:rPr>
                        <a:t>Développe la réflexion chez l’enfant</a:t>
                      </a:r>
                    </a:p>
                    <a:p>
                      <a:r>
                        <a:rPr lang="fr-CA" sz="2000" b="1" dirty="0">
                          <a:solidFill>
                            <a:schemeClr val="tx1"/>
                          </a:solidFill>
                        </a:rPr>
                        <a:t>Développe la capacité d’inférence</a:t>
                      </a:r>
                    </a:p>
                  </a:txBody>
                  <a:tcPr>
                    <a:solidFill>
                      <a:schemeClr val="accent6">
                        <a:lumMod val="40000"/>
                        <a:lumOff val="60000"/>
                      </a:schemeClr>
                    </a:solidFill>
                  </a:tcPr>
                </a:tc>
                <a:extLst>
                  <a:ext uri="{0D108BD9-81ED-4DB2-BD59-A6C34878D82A}">
                    <a16:rowId xmlns:a16="http://schemas.microsoft.com/office/drawing/2014/main" val="2133437646"/>
                  </a:ext>
                </a:extLst>
              </a:tr>
              <a:tr h="404634">
                <a:tc>
                  <a:txBody>
                    <a:bodyPr/>
                    <a:lstStyle/>
                    <a:p>
                      <a:r>
                        <a:rPr lang="fr-CA" sz="2000" b="1" dirty="0">
                          <a:solidFill>
                            <a:schemeClr val="tx1"/>
                          </a:solidFill>
                        </a:rPr>
                        <a:t>Interactive</a:t>
                      </a:r>
                    </a:p>
                  </a:txBody>
                  <a:tcPr>
                    <a:solidFill>
                      <a:schemeClr val="accent6">
                        <a:lumMod val="40000"/>
                        <a:lumOff val="60000"/>
                      </a:schemeClr>
                    </a:solidFill>
                  </a:tcPr>
                </a:tc>
                <a:tc>
                  <a:txBody>
                    <a:bodyPr/>
                    <a:lstStyle/>
                    <a:p>
                      <a:r>
                        <a:rPr lang="fr-CA" sz="2000" b="1" dirty="0">
                          <a:solidFill>
                            <a:schemeClr val="tx1"/>
                          </a:solidFill>
                        </a:rPr>
                        <a:t>Favorise la découverte d’auteurs, de collection, etc.</a:t>
                      </a:r>
                    </a:p>
                    <a:p>
                      <a:r>
                        <a:rPr lang="fr-CA" sz="2000" b="1" dirty="0">
                          <a:solidFill>
                            <a:schemeClr val="tx1"/>
                          </a:solidFill>
                        </a:rPr>
                        <a:t>Amène les enfants à être plus participatifs</a:t>
                      </a:r>
                    </a:p>
                  </a:txBody>
                  <a:tcPr>
                    <a:solidFill>
                      <a:schemeClr val="accent6">
                        <a:lumMod val="40000"/>
                        <a:lumOff val="60000"/>
                      </a:schemeClr>
                    </a:solidFill>
                  </a:tcPr>
                </a:tc>
                <a:extLst>
                  <a:ext uri="{0D108BD9-81ED-4DB2-BD59-A6C34878D82A}">
                    <a16:rowId xmlns:a16="http://schemas.microsoft.com/office/drawing/2014/main" val="952727309"/>
                  </a:ext>
                </a:extLst>
              </a:tr>
            </a:tbl>
          </a:graphicData>
        </a:graphic>
      </p:graphicFrame>
    </p:spTree>
    <p:extLst>
      <p:ext uri="{BB962C8B-B14F-4D97-AF65-F5344CB8AC3E}">
        <p14:creationId xmlns:p14="http://schemas.microsoft.com/office/powerpoint/2010/main" val="7143469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CBB29-EA1A-063E-073B-A40C05A2A936}"/>
              </a:ext>
            </a:extLst>
          </p:cNvPr>
          <p:cNvSpPr>
            <a:spLocks noGrp="1"/>
          </p:cNvSpPr>
          <p:nvPr>
            <p:ph type="title"/>
            <p:custDataLst>
              <p:tags r:id="rId1"/>
            </p:custDataLst>
          </p:nvPr>
        </p:nvSpPr>
        <p:spPr>
          <a:xfrm>
            <a:off x="69131" y="121895"/>
            <a:ext cx="12089877" cy="754798"/>
          </a:xfrm>
        </p:spPr>
        <p:txBody>
          <a:bodyPr>
            <a:normAutofit fontScale="90000"/>
          </a:bodyPr>
          <a:lstStyle/>
          <a:p>
            <a:r>
              <a:rPr lang="fr-CA" sz="3200" b="1" dirty="0"/>
              <a:t>Les Nouvelles habiletés professionnelles et la découverte des livres</a:t>
            </a:r>
          </a:p>
        </p:txBody>
      </p:sp>
      <p:sp>
        <p:nvSpPr>
          <p:cNvPr id="4" name="Rectangle 3">
            <a:extLst>
              <a:ext uri="{FF2B5EF4-FFF2-40B4-BE49-F238E27FC236}">
                <a16:creationId xmlns:a16="http://schemas.microsoft.com/office/drawing/2014/main" id="{1B40DF49-CE9F-E7E6-4AD7-50EE66A0ED9F}"/>
              </a:ext>
            </a:extLst>
          </p:cNvPr>
          <p:cNvSpPr/>
          <p:nvPr>
            <p:custDataLst>
              <p:tags r:id="rId2"/>
            </p:custDataLst>
          </p:nvPr>
        </p:nvSpPr>
        <p:spPr>
          <a:xfrm>
            <a:off x="1538925" y="876693"/>
            <a:ext cx="8380429" cy="134396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Les nouvelles mises en pratique ont permis aux enfants et aux participantes de faire de belles découvertes  en explorant davantage la diversité qu’offre la littérature pour la jeunesse.</a:t>
            </a:r>
          </a:p>
        </p:txBody>
      </p:sp>
      <p:sp>
        <p:nvSpPr>
          <p:cNvPr id="5" name="Rectangle 4">
            <a:extLst>
              <a:ext uri="{FF2B5EF4-FFF2-40B4-BE49-F238E27FC236}">
                <a16:creationId xmlns:a16="http://schemas.microsoft.com/office/drawing/2014/main" id="{F50476DB-5D8D-2031-31E3-6443645F90F7}"/>
              </a:ext>
            </a:extLst>
          </p:cNvPr>
          <p:cNvSpPr/>
          <p:nvPr>
            <p:custDataLst>
              <p:tags r:id="rId3"/>
            </p:custDataLst>
          </p:nvPr>
        </p:nvSpPr>
        <p:spPr>
          <a:xfrm>
            <a:off x="69131" y="2291677"/>
            <a:ext cx="4993063" cy="444442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u="sng" dirty="0">
                <a:solidFill>
                  <a:schemeClr val="tx1"/>
                </a:solidFill>
              </a:rPr>
              <a:t>Par exemple, des collections coups de cœur dans tous les groupes de recherche:</a:t>
            </a:r>
          </a:p>
          <a:p>
            <a:pPr algn="ctr"/>
            <a:r>
              <a:rPr lang="fr-CA" sz="2400" b="1" u="sng" dirty="0">
                <a:solidFill>
                  <a:schemeClr val="tx1"/>
                </a:solidFill>
              </a:rPr>
              <a:t> </a:t>
            </a:r>
          </a:p>
          <a:p>
            <a:pPr marL="342900" indent="-342900" algn="just">
              <a:buFont typeface="Courier New" panose="02070309020205020404" pitchFamily="49" charset="0"/>
              <a:buChar char="o"/>
            </a:pPr>
            <a:r>
              <a:rPr lang="fr-CA" sz="2000" b="1" i="1" dirty="0">
                <a:solidFill>
                  <a:schemeClr val="tx1"/>
                </a:solidFill>
              </a:rPr>
              <a:t>N’ouvre pas ce livre </a:t>
            </a:r>
            <a:r>
              <a:rPr lang="fr-CA" sz="2000" b="1" dirty="0">
                <a:solidFill>
                  <a:schemeClr val="tx1"/>
                </a:solidFill>
              </a:rPr>
              <a:t>de la maison d’édition </a:t>
            </a:r>
            <a:r>
              <a:rPr lang="fr-CA" sz="2000" b="1" dirty="0" err="1">
                <a:solidFill>
                  <a:schemeClr val="tx1"/>
                </a:solidFill>
              </a:rPr>
              <a:t>Piccolia</a:t>
            </a:r>
            <a:endParaRPr lang="fr-CA" sz="2000" b="1" dirty="0">
              <a:solidFill>
                <a:schemeClr val="tx1"/>
              </a:solidFill>
            </a:endParaRPr>
          </a:p>
          <a:p>
            <a:pPr marL="342900" indent="-342900" algn="just">
              <a:buFont typeface="Courier New" panose="02070309020205020404" pitchFamily="49" charset="0"/>
              <a:buChar char="o"/>
            </a:pPr>
            <a:r>
              <a:rPr lang="fr-CA" sz="2000" b="1" i="1" dirty="0">
                <a:solidFill>
                  <a:schemeClr val="tx1"/>
                </a:solidFill>
              </a:rPr>
              <a:t>Motif </a:t>
            </a:r>
            <a:r>
              <a:rPr lang="fr-CA" sz="2000" b="1" dirty="0">
                <a:solidFill>
                  <a:schemeClr val="tx1"/>
                </a:solidFill>
              </a:rPr>
              <a:t>de la maison d’édition Druide</a:t>
            </a:r>
          </a:p>
          <a:p>
            <a:pPr algn="ctr"/>
            <a:endParaRPr lang="fr-CA" sz="2000" b="1" dirty="0">
              <a:solidFill>
                <a:schemeClr val="tx1"/>
              </a:solidFill>
            </a:endParaRPr>
          </a:p>
          <a:p>
            <a:pPr algn="ctr"/>
            <a:r>
              <a:rPr lang="fr-CA" sz="2000" b="1" dirty="0">
                <a:solidFill>
                  <a:schemeClr val="tx1"/>
                </a:solidFill>
              </a:rPr>
              <a:t>La série</a:t>
            </a:r>
          </a:p>
          <a:p>
            <a:pPr marL="342900" indent="-342900" algn="just">
              <a:buFont typeface="Courier New" panose="02070309020205020404" pitchFamily="49" charset="0"/>
              <a:buChar char="o"/>
            </a:pPr>
            <a:r>
              <a:rPr lang="fr-CA" sz="2000" b="1" i="1" dirty="0">
                <a:solidFill>
                  <a:schemeClr val="tx1"/>
                </a:solidFill>
              </a:rPr>
              <a:t>Berk </a:t>
            </a:r>
            <a:r>
              <a:rPr lang="fr-CA" sz="2000" b="1" dirty="0">
                <a:solidFill>
                  <a:schemeClr val="tx1"/>
                </a:solidFill>
              </a:rPr>
              <a:t>de Julien </a:t>
            </a:r>
            <a:r>
              <a:rPr lang="fr-CA" sz="2000" b="1" dirty="0" err="1">
                <a:solidFill>
                  <a:schemeClr val="tx1"/>
                </a:solidFill>
              </a:rPr>
              <a:t>Béziak</a:t>
            </a:r>
            <a:r>
              <a:rPr lang="fr-CA" sz="2000" b="1" dirty="0">
                <a:solidFill>
                  <a:schemeClr val="tx1"/>
                </a:solidFill>
              </a:rPr>
              <a:t>, édition Pastel</a:t>
            </a:r>
          </a:p>
          <a:p>
            <a:pPr algn="ctr"/>
            <a:endParaRPr lang="fr-CA" sz="2000" b="1" dirty="0">
              <a:solidFill>
                <a:schemeClr val="tx1"/>
              </a:solidFill>
            </a:endParaRPr>
          </a:p>
        </p:txBody>
      </p:sp>
      <p:sp>
        <p:nvSpPr>
          <p:cNvPr id="8" name="Rectangle 7">
            <a:extLst>
              <a:ext uri="{FF2B5EF4-FFF2-40B4-BE49-F238E27FC236}">
                <a16:creationId xmlns:a16="http://schemas.microsoft.com/office/drawing/2014/main" id="{A6887261-EE0F-732A-919E-1EE4D182CE93}"/>
              </a:ext>
            </a:extLst>
          </p:cNvPr>
          <p:cNvSpPr/>
          <p:nvPr>
            <p:custDataLst>
              <p:tags r:id="rId4"/>
            </p:custDataLst>
          </p:nvPr>
        </p:nvSpPr>
        <p:spPr>
          <a:xfrm>
            <a:off x="5137608" y="2404481"/>
            <a:ext cx="6875283" cy="4331623"/>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400" b="1" u="sng" dirty="0"/>
              <a:t>Exemples de titres coups de cœur pour tous les groupes de la recherche: </a:t>
            </a:r>
          </a:p>
          <a:p>
            <a:pPr algn="ctr"/>
            <a:endParaRPr lang="fr-CA" sz="2400" b="1" u="sng" dirty="0"/>
          </a:p>
          <a:p>
            <a:pPr marL="342900" indent="-342900" algn="just">
              <a:buFont typeface="Courier New" panose="02070309020205020404" pitchFamily="49" charset="0"/>
              <a:buChar char="o"/>
            </a:pPr>
            <a:r>
              <a:rPr lang="fr-CA" sz="2000" b="1" dirty="0"/>
              <a:t>Le grand gagnant: </a:t>
            </a:r>
            <a:r>
              <a:rPr lang="fr-CA" sz="2000" b="1" i="1" u="sng" dirty="0" err="1">
                <a:solidFill>
                  <a:srgbClr val="C00000"/>
                </a:solidFill>
              </a:rPr>
              <a:t>Chhht</a:t>
            </a:r>
            <a:r>
              <a:rPr lang="fr-CA" sz="2000" b="1" i="1" u="sng" dirty="0">
                <a:solidFill>
                  <a:srgbClr val="C00000"/>
                </a:solidFill>
              </a:rPr>
              <a:t>! </a:t>
            </a:r>
            <a:r>
              <a:rPr lang="fr-CA" sz="2000" b="1" dirty="0"/>
              <a:t>De Sally </a:t>
            </a:r>
            <a:r>
              <a:rPr lang="fr-CA" sz="2000" b="1" dirty="0" err="1"/>
              <a:t>Grindley</a:t>
            </a:r>
            <a:r>
              <a:rPr lang="fr-CA" sz="2000" b="1" dirty="0"/>
              <a:t>, édition Pastel (ce livre a été lu et relu, à la demande des enfants, à plusieurs reprises dans tous les groupes de recherche).</a:t>
            </a:r>
          </a:p>
          <a:p>
            <a:pPr marL="342900" indent="-342900" algn="just">
              <a:buFont typeface="Courier New" panose="02070309020205020404" pitchFamily="49" charset="0"/>
              <a:buChar char="o"/>
            </a:pPr>
            <a:r>
              <a:rPr lang="fr-CA" sz="2000" b="1" i="1" dirty="0"/>
              <a:t>Chevalier chouette </a:t>
            </a:r>
            <a:r>
              <a:rPr lang="fr-CA" sz="2000" b="1" dirty="0"/>
              <a:t>de Christopher Denise, édition </a:t>
            </a:r>
            <a:r>
              <a:rPr lang="fr-CA" sz="2000" b="1" dirty="0" err="1"/>
              <a:t>Kaleidoscope</a:t>
            </a:r>
            <a:endParaRPr lang="fr-CA" sz="2000" b="1" dirty="0"/>
          </a:p>
          <a:p>
            <a:pPr marL="342900" indent="-342900" algn="just">
              <a:buFont typeface="Courier New" panose="02070309020205020404" pitchFamily="49" charset="0"/>
              <a:buChar char="o"/>
            </a:pPr>
            <a:r>
              <a:rPr lang="fr-CA" sz="2000" b="1" i="1" dirty="0"/>
              <a:t>Bienvenue au pays des dents </a:t>
            </a:r>
            <a:r>
              <a:rPr lang="fr-CA" sz="2000" b="1" dirty="0"/>
              <a:t>de Jam Dong, édition Milan</a:t>
            </a:r>
          </a:p>
          <a:p>
            <a:pPr marL="342900" indent="-342900" algn="just">
              <a:buFont typeface="Courier New" panose="02070309020205020404" pitchFamily="49" charset="0"/>
              <a:buChar char="o"/>
            </a:pPr>
            <a:r>
              <a:rPr lang="fr-CA" sz="2000" b="1" i="1" dirty="0"/>
              <a:t>Ha ! Un cache-cache monstrueux</a:t>
            </a:r>
            <a:r>
              <a:rPr lang="fr-CA" sz="2000" b="1" dirty="0"/>
              <a:t> de Clotilde Perrin, édition Seuil</a:t>
            </a:r>
          </a:p>
          <a:p>
            <a:pPr marL="342900" indent="-342900" algn="just">
              <a:buFont typeface="Courier New" panose="02070309020205020404" pitchFamily="49" charset="0"/>
              <a:buChar char="o"/>
            </a:pPr>
            <a:r>
              <a:rPr lang="fr-CA" sz="2000" b="1" i="1" dirty="0"/>
              <a:t>Cher monstre </a:t>
            </a:r>
            <a:r>
              <a:rPr lang="fr-CA" sz="2000" b="1" dirty="0"/>
              <a:t>de Emma </a:t>
            </a:r>
            <a:r>
              <a:rPr lang="fr-CA" sz="2000" b="1" dirty="0" err="1"/>
              <a:t>Yarlett</a:t>
            </a:r>
            <a:r>
              <a:rPr lang="fr-CA" sz="2000" b="1" dirty="0"/>
              <a:t>, édition Albin Michel</a:t>
            </a:r>
          </a:p>
          <a:p>
            <a:pPr algn="ctr"/>
            <a:endParaRPr lang="fr-CA" sz="2000" b="1" dirty="0"/>
          </a:p>
        </p:txBody>
      </p:sp>
    </p:spTree>
    <p:extLst>
      <p:ext uri="{BB962C8B-B14F-4D97-AF65-F5344CB8AC3E}">
        <p14:creationId xmlns:p14="http://schemas.microsoft.com/office/powerpoint/2010/main" val="38057934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4BE6E2B-F2F5-6972-98A5-6C4AEA0EB3DD}"/>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fontScale="90000"/>
          </a:bodyPr>
          <a:lstStyle/>
          <a:p>
            <a:pPr algn="ctr"/>
            <a:r>
              <a:rPr lang="en-US" dirty="0"/>
              <a:t>Les impacts </a:t>
            </a:r>
            <a:r>
              <a:rPr lang="en-US" dirty="0" err="1"/>
              <a:t>inattendus</a:t>
            </a:r>
            <a:br>
              <a:rPr lang="en-US" dirty="0"/>
            </a:br>
            <a:r>
              <a:rPr lang="en-US" dirty="0"/>
              <a:t>Les parents</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542A90B1-FD05-657A-3EF6-C4E5142652CF}"/>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239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4E5EF-13F9-2572-205E-ECFCE3713DBB}"/>
              </a:ext>
            </a:extLst>
          </p:cNvPr>
          <p:cNvSpPr>
            <a:spLocks noGrp="1"/>
          </p:cNvSpPr>
          <p:nvPr>
            <p:ph type="title"/>
            <p:custDataLst>
              <p:tags r:id="rId1"/>
            </p:custDataLst>
          </p:nvPr>
        </p:nvSpPr>
        <p:spPr>
          <a:xfrm>
            <a:off x="316485" y="214989"/>
            <a:ext cx="10515600" cy="684386"/>
          </a:xfrm>
        </p:spPr>
        <p:txBody>
          <a:bodyPr>
            <a:normAutofit/>
          </a:bodyPr>
          <a:lstStyle/>
          <a:p>
            <a:r>
              <a:rPr lang="fr-CA" sz="3600" b="1" dirty="0"/>
              <a:t>Les impacts sur les parents</a:t>
            </a:r>
          </a:p>
        </p:txBody>
      </p:sp>
      <p:sp>
        <p:nvSpPr>
          <p:cNvPr id="5" name="Parchemin : horizontal 4">
            <a:extLst>
              <a:ext uri="{FF2B5EF4-FFF2-40B4-BE49-F238E27FC236}">
                <a16:creationId xmlns:a16="http://schemas.microsoft.com/office/drawing/2014/main" id="{261CBA0A-491E-E6FB-275B-0D00884E76D6}"/>
              </a:ext>
            </a:extLst>
          </p:cNvPr>
          <p:cNvSpPr/>
          <p:nvPr>
            <p:custDataLst>
              <p:tags r:id="rId2"/>
            </p:custDataLst>
          </p:nvPr>
        </p:nvSpPr>
        <p:spPr>
          <a:xfrm>
            <a:off x="184510" y="687832"/>
            <a:ext cx="11241955" cy="179669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fr-CA" dirty="0"/>
          </a:p>
          <a:p>
            <a:pPr marL="0" indent="0">
              <a:buNone/>
            </a:pPr>
            <a:r>
              <a:rPr lang="fr-CA" sz="2000" b="1" i="1" dirty="0"/>
              <a:t>«  </a:t>
            </a:r>
            <a:r>
              <a:rPr lang="fr-CA" sz="2000" b="1" i="1" kern="0" dirty="0">
                <a:effectLst/>
                <a:latin typeface="Calibri" panose="020F0502020204030204" pitchFamily="34" charset="0"/>
                <a:ea typeface="Aptos" panose="020B0004020202020204" pitchFamily="34" charset="0"/>
              </a:rPr>
              <a:t>Maintenant, lorsque j’écris aux parents les livres lus, je mets les pages couverture en plus et ça suscite plus d’intérêt de la part des parents. Environ 2-3 parents me demandent des références de livres. De plus, les enfants de ces parents-là m’apportent plus de livre de la maison. »</a:t>
            </a:r>
            <a:r>
              <a:rPr lang="fr-CA" sz="2000" b="1" i="1" kern="0" dirty="0">
                <a:latin typeface="Calibri" panose="020F0502020204030204" pitchFamily="34" charset="0"/>
                <a:ea typeface="Aptos" panose="020B0004020202020204" pitchFamily="34" charset="0"/>
              </a:rPr>
              <a:t> </a:t>
            </a:r>
            <a:r>
              <a:rPr lang="fr-CA" sz="2000" b="1" kern="0" dirty="0">
                <a:latin typeface="Calibri" panose="020F0502020204030204" pitchFamily="34" charset="0"/>
                <a:ea typeface="Aptos" panose="020B0004020202020204" pitchFamily="34" charset="0"/>
              </a:rPr>
              <a:t>Dauphin</a:t>
            </a:r>
            <a:endParaRPr lang="fr-CA" sz="2000" b="1" dirty="0"/>
          </a:p>
        </p:txBody>
      </p:sp>
      <p:sp>
        <p:nvSpPr>
          <p:cNvPr id="3" name="Parchemin : vertical 2">
            <a:extLst>
              <a:ext uri="{FF2B5EF4-FFF2-40B4-BE49-F238E27FC236}">
                <a16:creationId xmlns:a16="http://schemas.microsoft.com/office/drawing/2014/main" id="{E03A654D-68C1-D34A-D0D3-5576297B66F1}"/>
              </a:ext>
            </a:extLst>
          </p:cNvPr>
          <p:cNvSpPr/>
          <p:nvPr>
            <p:custDataLst>
              <p:tags r:id="rId3"/>
            </p:custDataLst>
          </p:nvPr>
        </p:nvSpPr>
        <p:spPr>
          <a:xfrm>
            <a:off x="84842" y="2380916"/>
            <a:ext cx="3742441" cy="2784973"/>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Certains parents me demandent des conseils pour le choix de livres. Ils  coopèrent beaucoup.  Les enfants apportent plus de livre de la maison. »</a:t>
            </a:r>
            <a:r>
              <a:rPr lang="fr-CA"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Toucan</a:t>
            </a:r>
          </a:p>
          <a:p>
            <a:pPr algn="ctr"/>
            <a:endParaRPr lang="fr-CA" dirty="0"/>
          </a:p>
        </p:txBody>
      </p:sp>
      <p:sp>
        <p:nvSpPr>
          <p:cNvPr id="4" name="Parchemin : vertical 3">
            <a:extLst>
              <a:ext uri="{FF2B5EF4-FFF2-40B4-BE49-F238E27FC236}">
                <a16:creationId xmlns:a16="http://schemas.microsoft.com/office/drawing/2014/main" id="{BCBFB863-4A21-43F5-059E-0369B7886DDF}"/>
              </a:ext>
            </a:extLst>
          </p:cNvPr>
          <p:cNvSpPr/>
          <p:nvPr>
            <p:custDataLst>
              <p:tags r:id="rId4"/>
            </p:custDataLst>
          </p:nvPr>
        </p:nvSpPr>
        <p:spPr>
          <a:xfrm>
            <a:off x="3569320" y="2231826"/>
            <a:ext cx="4707413" cy="3645197"/>
          </a:xfrm>
          <a:prstGeom prst="verticalScroll">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dirty="0">
                <a:solidFill>
                  <a:schemeClr val="tx1"/>
                </a:solidFill>
                <a:effectLst/>
                <a:latin typeface="Aptos" panose="020B0004020202020204" pitchFamily="34" charset="0"/>
                <a:ea typeface="Aptos" panose="020B0004020202020204" pitchFamily="34" charset="0"/>
                <a:cs typeface="Arial" panose="020B0604020202020204" pitchFamily="34" charset="0"/>
              </a:rPr>
              <a:t>« Une dizaine de parents dans tous le CPE me posent des questions sur les livres, ils me demandent des livres coups de cœur. Ils vont plus à la bibliothèque municipale et me </a:t>
            </a:r>
            <a:r>
              <a:rPr lang="fr-CA" sz="2000" b="1" i="1" dirty="0">
                <a:solidFill>
                  <a:schemeClr val="tx1"/>
                </a:solidFill>
                <a:latin typeface="Aptos" panose="020B0004020202020204" pitchFamily="34" charset="0"/>
                <a:ea typeface="Aptos" panose="020B0004020202020204" pitchFamily="34" charset="0"/>
                <a:cs typeface="Arial" panose="020B0604020202020204" pitchFamily="34" charset="0"/>
              </a:rPr>
              <a:t>d</a:t>
            </a:r>
            <a:r>
              <a:rPr lang="fr-CA" sz="2000" b="1" i="1" dirty="0">
                <a:solidFill>
                  <a:schemeClr val="tx1"/>
                </a:solidFill>
                <a:effectLst/>
                <a:latin typeface="Aptos" panose="020B0004020202020204" pitchFamily="34" charset="0"/>
                <a:ea typeface="Aptos" panose="020B0004020202020204" pitchFamily="34" charset="0"/>
                <a:cs typeface="Arial" panose="020B0604020202020204" pitchFamily="34" charset="0"/>
              </a:rPr>
              <a:t>emandent conseil lorsqu’ils vivent des problématiques. » </a:t>
            </a:r>
            <a:r>
              <a:rPr lang="fr-CA" sz="2000" b="1" dirty="0">
                <a:solidFill>
                  <a:schemeClr val="tx1"/>
                </a:solidFill>
                <a:effectLst/>
                <a:latin typeface="Aptos" panose="020B0004020202020204" pitchFamily="34" charset="0"/>
                <a:ea typeface="Aptos" panose="020B0004020202020204" pitchFamily="34" charset="0"/>
                <a:cs typeface="Arial" panose="020B0604020202020204" pitchFamily="34" charset="0"/>
              </a:rPr>
              <a:t>Colibri </a:t>
            </a:r>
            <a:endParaRPr lang="fr-CA" sz="2000" b="1" dirty="0">
              <a:solidFill>
                <a:schemeClr val="tx1"/>
              </a:solidFill>
            </a:endParaRPr>
          </a:p>
        </p:txBody>
      </p:sp>
      <p:sp>
        <p:nvSpPr>
          <p:cNvPr id="6" name="Parchemin : vertical 5">
            <a:extLst>
              <a:ext uri="{FF2B5EF4-FFF2-40B4-BE49-F238E27FC236}">
                <a16:creationId xmlns:a16="http://schemas.microsoft.com/office/drawing/2014/main" id="{CC85CFD6-D343-89E0-2DAB-106BCB80ACF6}"/>
              </a:ext>
            </a:extLst>
          </p:cNvPr>
          <p:cNvSpPr/>
          <p:nvPr>
            <p:custDataLst>
              <p:tags r:id="rId5"/>
            </p:custDataLst>
          </p:nvPr>
        </p:nvSpPr>
        <p:spPr>
          <a:xfrm>
            <a:off x="7711716" y="2358175"/>
            <a:ext cx="4480284" cy="3645197"/>
          </a:xfrm>
          <a:prstGeom prst="verticalScroll">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dirty="0">
                <a:solidFill>
                  <a:schemeClr val="tx1"/>
                </a:solidFill>
                <a:effectLst/>
                <a:latin typeface="Aptos" panose="020B0004020202020204" pitchFamily="34" charset="0"/>
                <a:ea typeface="Aptos" panose="020B0004020202020204" pitchFamily="34" charset="0"/>
                <a:cs typeface="Arial" panose="020B0604020202020204" pitchFamily="34" charset="0"/>
              </a:rPr>
              <a:t>« Les parents demandent conseils pour des livres (parfois sujets sensibles). Je propose maintenant des livres dans le portrait de l’enfant pour travailler différents défis. Les parents font un retour sur les livres lus en groupe avec les enfants. » </a:t>
            </a:r>
            <a:r>
              <a:rPr lang="fr-CA" sz="2000" b="1" dirty="0">
                <a:solidFill>
                  <a:schemeClr val="tx1"/>
                </a:solidFill>
                <a:effectLst/>
                <a:latin typeface="Aptos" panose="020B0004020202020204" pitchFamily="34" charset="0"/>
                <a:ea typeface="Aptos" panose="020B0004020202020204" pitchFamily="34" charset="0"/>
                <a:cs typeface="Arial" panose="020B0604020202020204" pitchFamily="34" charset="0"/>
              </a:rPr>
              <a:t>Girafe </a:t>
            </a:r>
            <a:endParaRPr lang="fr-CA" sz="2000" b="1" dirty="0">
              <a:solidFill>
                <a:schemeClr val="tx1"/>
              </a:solidFill>
            </a:endParaRPr>
          </a:p>
        </p:txBody>
      </p:sp>
      <p:sp>
        <p:nvSpPr>
          <p:cNvPr id="7" name="Rectangle 6">
            <a:extLst>
              <a:ext uri="{FF2B5EF4-FFF2-40B4-BE49-F238E27FC236}">
                <a16:creationId xmlns:a16="http://schemas.microsoft.com/office/drawing/2014/main" id="{60D5DA59-32DF-2657-F7B0-E82EBBB00909}"/>
              </a:ext>
            </a:extLst>
          </p:cNvPr>
          <p:cNvSpPr/>
          <p:nvPr>
            <p:custDataLst>
              <p:tags r:id="rId6"/>
            </p:custDataLst>
          </p:nvPr>
        </p:nvSpPr>
        <p:spPr>
          <a:xfrm>
            <a:off x="316484" y="5717309"/>
            <a:ext cx="5779516" cy="8477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400" b="1" dirty="0"/>
              <a:t>Ces données qualitatives renforcent  le sentiment de compétence des participantes. </a:t>
            </a:r>
          </a:p>
        </p:txBody>
      </p:sp>
    </p:spTree>
    <p:extLst>
      <p:ext uri="{BB962C8B-B14F-4D97-AF65-F5344CB8AC3E}">
        <p14:creationId xmlns:p14="http://schemas.microsoft.com/office/powerpoint/2010/main" val="4216839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5BA621-FEF9-B063-6A1C-2C06DA55E2CA}"/>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a:bodyPr>
          <a:lstStyle/>
          <a:p>
            <a:pPr algn="ctr"/>
            <a:r>
              <a:rPr lang="en-US" sz="3700" b="1" dirty="0"/>
              <a:t>Les  impacts </a:t>
            </a:r>
            <a:r>
              <a:rPr lang="en-US" sz="3700" b="1" dirty="0" err="1"/>
              <a:t>inattendus</a:t>
            </a:r>
            <a:r>
              <a:rPr lang="en-US" sz="3700" b="1" dirty="0"/>
              <a:t> dans les milieux de travail</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A7A421E5-1B1E-B0BA-E4FB-AAA37755062A}"/>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4197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98766-B0CC-9243-24B4-C777D3DF5495}"/>
              </a:ext>
            </a:extLst>
          </p:cNvPr>
          <p:cNvSpPr>
            <a:spLocks noGrp="1"/>
          </p:cNvSpPr>
          <p:nvPr>
            <p:ph type="title"/>
            <p:custDataLst>
              <p:tags r:id="rId1"/>
            </p:custDataLst>
          </p:nvPr>
        </p:nvSpPr>
        <p:spPr>
          <a:xfrm>
            <a:off x="548326" y="238935"/>
            <a:ext cx="10515600" cy="659348"/>
          </a:xfrm>
        </p:spPr>
        <p:txBody>
          <a:bodyPr>
            <a:normAutofit fontScale="90000"/>
          </a:bodyPr>
          <a:lstStyle/>
          <a:p>
            <a:r>
              <a:rPr lang="fr-CA" sz="3600" b="1" dirty="0"/>
              <a:t>Les aspects positifs dans les milieux de travail</a:t>
            </a:r>
          </a:p>
        </p:txBody>
      </p:sp>
      <p:sp>
        <p:nvSpPr>
          <p:cNvPr id="4" name="Rectangle 3">
            <a:extLst>
              <a:ext uri="{FF2B5EF4-FFF2-40B4-BE49-F238E27FC236}">
                <a16:creationId xmlns:a16="http://schemas.microsoft.com/office/drawing/2014/main" id="{8A7072BB-83E1-1782-94F1-3F21D9F453E3}"/>
              </a:ext>
            </a:extLst>
          </p:cNvPr>
          <p:cNvSpPr/>
          <p:nvPr>
            <p:custDataLst>
              <p:tags r:id="rId2"/>
            </p:custDataLst>
          </p:nvPr>
        </p:nvSpPr>
        <p:spPr>
          <a:xfrm>
            <a:off x="452487" y="970960"/>
            <a:ext cx="11397006" cy="4759884"/>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Le projet de recherche a créé un intérêt, une belle curiosité dans les différents milieux de travail. Certaines directions ont investi dans l’achat de nouveaux livres. Toutes les participantes sont devenues une référence en littérature pour la jeunesse pour leurs collègues. On leur a laissé une place durant les réunions d’équipe pour discuter de leur expérimentation et des nouvelles pratiques acquises.</a:t>
            </a:r>
          </a:p>
          <a:p>
            <a:pPr algn="ctr"/>
            <a:endParaRPr lang="fr-CA" sz="2000" b="1" dirty="0">
              <a:solidFill>
                <a:schemeClr val="tx1"/>
              </a:solidFill>
            </a:endParaRPr>
          </a:p>
          <a:p>
            <a:pPr algn="ctr"/>
            <a:r>
              <a:rPr lang="fr-CA" sz="2000" b="1" dirty="0">
                <a:solidFill>
                  <a:schemeClr val="tx1"/>
                </a:solidFill>
              </a:rPr>
              <a:t>60% d’entre elles ont observé que certaines pratiques, comme la création d’un coin lecture à l’extérieur, a suscité un intérêt particulier de la part de leurs collègues, toutefois, ces dernières n’ont pas signifié un désir de collaborer à ce projet novateur. Cette réaction de la part des collègues révèle trois hypothèses possibles, soit, que l’implication active des participantes à la recherche ait engendré, de la part de leurs collègues, une association entre les </a:t>
            </a:r>
            <a:r>
              <a:rPr lang="fr-CA" sz="2000" b="1" dirty="0" err="1">
                <a:solidFill>
                  <a:schemeClr val="tx1"/>
                </a:solidFill>
              </a:rPr>
              <a:t>cochercheures</a:t>
            </a:r>
            <a:r>
              <a:rPr lang="fr-CA" sz="2000" b="1" dirty="0">
                <a:solidFill>
                  <a:schemeClr val="tx1"/>
                </a:solidFill>
              </a:rPr>
              <a:t> sur le terrain et la « référence première» en littérature pour la jeunesse. Donc, aucun besoin de s’impliquer. Ou bien, est-ce plutôt le manque de formation continue qui permettrait à tout le personnel éducateur d’être outillé pour comprendre et appliquer de nouvelles pratiques en littérature pour la jeunesse favorable au développement des enfants ? Finalement, le manque de motivation et d’implication de la part de certaines éducatrices dans les milieux de nos jours pourrait également expliqué ce désintéressement.  </a:t>
            </a:r>
          </a:p>
        </p:txBody>
      </p:sp>
      <p:sp>
        <p:nvSpPr>
          <p:cNvPr id="3" name="Rectangle 2">
            <a:extLst>
              <a:ext uri="{FF2B5EF4-FFF2-40B4-BE49-F238E27FC236}">
                <a16:creationId xmlns:a16="http://schemas.microsoft.com/office/drawing/2014/main" id="{16246B56-70DD-3C90-B11E-0013BB9F3BC1}"/>
              </a:ext>
            </a:extLst>
          </p:cNvPr>
          <p:cNvSpPr/>
          <p:nvPr>
            <p:custDataLst>
              <p:tags r:id="rId3"/>
            </p:custDataLst>
          </p:nvPr>
        </p:nvSpPr>
        <p:spPr>
          <a:xfrm>
            <a:off x="452487" y="5803522"/>
            <a:ext cx="10001840" cy="815544"/>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000" b="1" dirty="0">
              <a:solidFill>
                <a:schemeClr val="tx1"/>
              </a:solidFill>
            </a:endParaRPr>
          </a:p>
          <a:p>
            <a:pPr algn="ctr"/>
            <a:r>
              <a:rPr lang="fr-CA" sz="2000" b="1" dirty="0">
                <a:solidFill>
                  <a:schemeClr val="tx1"/>
                </a:solidFill>
              </a:rPr>
              <a:t>Tout comme les données quant à l’impact sur les parents, ces données qualitatives renforcent  le sentiment de compétence des participantes. </a:t>
            </a:r>
          </a:p>
          <a:p>
            <a:pPr algn="ctr"/>
            <a:endParaRPr lang="fr-CA" dirty="0"/>
          </a:p>
        </p:txBody>
      </p:sp>
    </p:spTree>
    <p:extLst>
      <p:ext uri="{BB962C8B-B14F-4D97-AF65-F5344CB8AC3E}">
        <p14:creationId xmlns:p14="http://schemas.microsoft.com/office/powerpoint/2010/main" val="2071172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F8D030D-0B6F-34D8-4738-1AA370466DB9}"/>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rmAutofit fontScale="90000"/>
          </a:bodyPr>
          <a:lstStyle/>
          <a:p>
            <a:pPr algn="ctr"/>
            <a:r>
              <a:rPr lang="en-US" dirty="0"/>
              <a:t>Les impacts </a:t>
            </a:r>
            <a:r>
              <a:rPr lang="en-US" dirty="0" err="1"/>
              <a:t>inattendus</a:t>
            </a:r>
            <a:r>
              <a:rPr lang="en-US" dirty="0"/>
              <a:t> sur le jeu </a:t>
            </a:r>
            <a:r>
              <a:rPr lang="en-US" dirty="0" err="1"/>
              <a:t>symbolique</a:t>
            </a:r>
            <a:r>
              <a:rPr lang="en-US" dirty="0"/>
              <a:t> des enfants</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FA2FB3C3-48E9-4054-CBA4-9EEC2B6F590B}"/>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7700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1DF354-FEE1-CB20-FF68-8C0570C23C48}"/>
              </a:ext>
            </a:extLst>
          </p:cNvPr>
          <p:cNvSpPr>
            <a:spLocks noGrp="1"/>
          </p:cNvSpPr>
          <p:nvPr>
            <p:ph type="title"/>
            <p:custDataLst>
              <p:tags r:id="rId1"/>
            </p:custDataLst>
          </p:nvPr>
        </p:nvSpPr>
        <p:spPr>
          <a:xfrm>
            <a:off x="158661" y="121653"/>
            <a:ext cx="4583021" cy="670199"/>
          </a:xfrm>
        </p:spPr>
        <p:txBody>
          <a:bodyPr anchor="b">
            <a:normAutofit fontScale="90000"/>
          </a:bodyPr>
          <a:lstStyle/>
          <a:p>
            <a:r>
              <a:rPr lang="fr-CA" sz="2800" b="1" dirty="0"/>
              <a:t>Statistiques descriptives</a:t>
            </a:r>
          </a:p>
        </p:txBody>
      </p:sp>
      <p:graphicFrame>
        <p:nvGraphicFramePr>
          <p:cNvPr id="4" name="Graphique 3">
            <a:extLst>
              <a:ext uri="{FF2B5EF4-FFF2-40B4-BE49-F238E27FC236}">
                <a16:creationId xmlns:a16="http://schemas.microsoft.com/office/drawing/2014/main" id="{7B9AF59A-FE7F-2B2B-1A59-88E51C970571}"/>
              </a:ext>
            </a:extLst>
          </p:cNvPr>
          <p:cNvGraphicFramePr>
            <a:graphicFrameLocks/>
          </p:cNvGraphicFramePr>
          <p:nvPr>
            <p:custDataLst>
              <p:tags r:id="rId2"/>
            </p:custDataLst>
            <p:extLst>
              <p:ext uri="{D42A27DB-BD31-4B8C-83A1-F6EECF244321}">
                <p14:modId xmlns:p14="http://schemas.microsoft.com/office/powerpoint/2010/main" val="693645799"/>
              </p:ext>
            </p:extLst>
          </p:nvPr>
        </p:nvGraphicFramePr>
        <p:xfrm>
          <a:off x="158661" y="1007993"/>
          <a:ext cx="5938285" cy="5668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phique 7">
            <a:extLst>
              <a:ext uri="{FF2B5EF4-FFF2-40B4-BE49-F238E27FC236}">
                <a16:creationId xmlns:a16="http://schemas.microsoft.com/office/drawing/2014/main" id="{4A232B06-9BE6-D0AB-B4FB-2E12B2C015C1}"/>
              </a:ext>
            </a:extLst>
          </p:cNvPr>
          <p:cNvGraphicFramePr>
            <a:graphicFrameLocks/>
          </p:cNvGraphicFramePr>
          <p:nvPr>
            <p:custDataLst>
              <p:tags r:id="rId3"/>
            </p:custDataLst>
            <p:extLst>
              <p:ext uri="{D42A27DB-BD31-4B8C-83A1-F6EECF244321}">
                <p14:modId xmlns:p14="http://schemas.microsoft.com/office/powerpoint/2010/main" val="311157549"/>
              </p:ext>
            </p:extLst>
          </p:nvPr>
        </p:nvGraphicFramePr>
        <p:xfrm>
          <a:off x="6193410" y="1019126"/>
          <a:ext cx="5714437" cy="56574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35054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1FE486-A648-6AB4-C5C8-459CA7EBD491}"/>
              </a:ext>
            </a:extLst>
          </p:cNvPr>
          <p:cNvSpPr>
            <a:spLocks noGrp="1"/>
          </p:cNvSpPr>
          <p:nvPr>
            <p:ph type="title"/>
            <p:custDataLst>
              <p:tags r:id="rId1"/>
            </p:custDataLst>
          </p:nvPr>
        </p:nvSpPr>
        <p:spPr>
          <a:xfrm>
            <a:off x="514349" y="254790"/>
            <a:ext cx="11202029" cy="1116811"/>
          </a:xfrm>
        </p:spPr>
        <p:txBody>
          <a:bodyPr>
            <a:normAutofit/>
          </a:bodyPr>
          <a:lstStyle/>
          <a:p>
            <a:r>
              <a:rPr lang="fr-CA" sz="3200" b="1" dirty="0"/>
              <a:t>l’impact des quatre composantes de l’histoire sur les enfants</a:t>
            </a:r>
          </a:p>
        </p:txBody>
      </p:sp>
      <p:sp>
        <p:nvSpPr>
          <p:cNvPr id="4" name="Rectangle : coins arrondis 3">
            <a:extLst>
              <a:ext uri="{FF2B5EF4-FFF2-40B4-BE49-F238E27FC236}">
                <a16:creationId xmlns:a16="http://schemas.microsoft.com/office/drawing/2014/main" id="{B9A14534-5CE0-2EDD-B9EE-D81819E9A92A}"/>
              </a:ext>
            </a:extLst>
          </p:cNvPr>
          <p:cNvSpPr/>
          <p:nvPr>
            <p:custDataLst>
              <p:tags r:id="rId2"/>
            </p:custDataLst>
          </p:nvPr>
        </p:nvSpPr>
        <p:spPr>
          <a:xfrm>
            <a:off x="298672" y="1458119"/>
            <a:ext cx="4415869" cy="3896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Sur le plan du jeu symbolique, on note une corrélation entre l’attitude des enfants et les interventions du personnel éducateur. </a:t>
            </a:r>
          </a:p>
          <a:p>
            <a:pPr marL="0" indent="0">
              <a:buNone/>
            </a:pPr>
            <a:r>
              <a:rPr lang="fr-CA" sz="2000" b="1" dirty="0"/>
              <a:t>En effet, si les quatre composantes du récit aident les enfants à structurer leurs jeux, elles permettent à l’adulte de les soutenir dans ces derniers. </a:t>
            </a:r>
          </a:p>
          <a:p>
            <a:pPr marL="0" indent="0">
              <a:buNone/>
            </a:pPr>
            <a:endParaRPr lang="fr-CA" sz="2000" b="1" dirty="0"/>
          </a:p>
        </p:txBody>
      </p:sp>
      <p:sp>
        <p:nvSpPr>
          <p:cNvPr id="5" name="Rectangle 4">
            <a:extLst>
              <a:ext uri="{FF2B5EF4-FFF2-40B4-BE49-F238E27FC236}">
                <a16:creationId xmlns:a16="http://schemas.microsoft.com/office/drawing/2014/main" id="{41745FF9-9CCB-85CA-B7A7-7675EFBD207C}"/>
              </a:ext>
            </a:extLst>
          </p:cNvPr>
          <p:cNvSpPr/>
          <p:nvPr>
            <p:custDataLst>
              <p:tags r:id="rId3"/>
            </p:custDataLst>
          </p:nvPr>
        </p:nvSpPr>
        <p:spPr>
          <a:xfrm>
            <a:off x="514349" y="5667375"/>
            <a:ext cx="10495396" cy="847725"/>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400" b="1" dirty="0">
                <a:solidFill>
                  <a:schemeClr val="tx1"/>
                </a:solidFill>
              </a:rPr>
              <a:t>L’expérience et le temps pourraient expliquer que la créativité des enfants a augmenté de 20% . </a:t>
            </a:r>
          </a:p>
        </p:txBody>
      </p:sp>
      <p:sp>
        <p:nvSpPr>
          <p:cNvPr id="3" name="Rectangle : coins arrondis 2">
            <a:extLst>
              <a:ext uri="{FF2B5EF4-FFF2-40B4-BE49-F238E27FC236}">
                <a16:creationId xmlns:a16="http://schemas.microsoft.com/office/drawing/2014/main" id="{66486D91-BFD2-DAB7-B827-B10BA0D8A476}"/>
              </a:ext>
            </a:extLst>
          </p:cNvPr>
          <p:cNvSpPr/>
          <p:nvPr>
            <p:custDataLst>
              <p:tags r:id="rId4"/>
            </p:custDataLst>
          </p:nvPr>
        </p:nvSpPr>
        <p:spPr>
          <a:xfrm>
            <a:off x="4901938" y="1065230"/>
            <a:ext cx="6627043" cy="411008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kern="0" dirty="0">
                <a:solidFill>
                  <a:schemeClr val="tx1"/>
                </a:solidFill>
                <a:latin typeface="Calibri" panose="020F0502020204030204" pitchFamily="34" charset="0"/>
                <a:ea typeface="Aptos" panose="020B0004020202020204" pitchFamily="34" charset="0"/>
              </a:rPr>
              <a:t>« Moi, j’ai mis les affiches avec les composantes dans mon</a:t>
            </a:r>
            <a:r>
              <a:rPr lang="fr-CA" sz="2000" b="1" i="1" kern="0" dirty="0">
                <a:solidFill>
                  <a:schemeClr val="tx1"/>
                </a:solidFill>
                <a:effectLst/>
                <a:latin typeface="Calibri" panose="020F0502020204030204" pitchFamily="34" charset="0"/>
                <a:ea typeface="Aptos" panose="020B0004020202020204" pitchFamily="34" charset="0"/>
              </a:rPr>
              <a:t> coin de jeux symboliques. Habituellement, après quelques minutes de jeu, y a trois enfants qui tournent autour de la table en criant. Ils se disputent, ils ne savant plus eux-mêmes qui faisait quoi… dans leur jeu. </a:t>
            </a:r>
          </a:p>
          <a:p>
            <a:pPr algn="ctr"/>
            <a:r>
              <a:rPr lang="fr-CA" sz="2000" b="1" i="1" kern="0" dirty="0">
                <a:solidFill>
                  <a:schemeClr val="tx1"/>
                </a:solidFill>
                <a:effectLst/>
                <a:latin typeface="Calibri" panose="020F0502020204030204" pitchFamily="34" charset="0"/>
                <a:ea typeface="Aptos" panose="020B0004020202020204" pitchFamily="34" charset="0"/>
              </a:rPr>
              <a:t>Maintenant, lorsqu’ils se désorganisent, je les arrête et on revient aux 4 affiches. </a:t>
            </a:r>
          </a:p>
          <a:p>
            <a:pPr marL="342900" indent="-342900" algn="ctr">
              <a:buFontTx/>
              <a:buChar char="-"/>
            </a:pPr>
            <a:r>
              <a:rPr lang="fr-CA" sz="2000" b="1" i="1" kern="0" dirty="0">
                <a:solidFill>
                  <a:schemeClr val="tx1"/>
                </a:solidFill>
                <a:effectLst/>
                <a:latin typeface="Calibri" panose="020F0502020204030204" pitchFamily="34" charset="0"/>
                <a:ea typeface="Aptos" panose="020B0004020202020204" pitchFamily="34" charset="0"/>
              </a:rPr>
              <a:t>Bon là toi t’es qui ? Qu’est-ce qu’il fait ton personnage ? Qu’est-ce que vous faites, vous êtes où ? C’est quoi votre jeu ? </a:t>
            </a:r>
          </a:p>
          <a:p>
            <a:pPr algn="ctr"/>
            <a:r>
              <a:rPr lang="fr-CA" sz="2000" b="1" i="1" kern="0" dirty="0">
                <a:solidFill>
                  <a:schemeClr val="tx1"/>
                </a:solidFill>
                <a:latin typeface="Calibri" panose="020F0502020204030204" pitchFamily="34" charset="0"/>
                <a:ea typeface="Aptos" panose="020B0004020202020204" pitchFamily="34" charset="0"/>
              </a:rPr>
              <a:t>Ç</a:t>
            </a:r>
            <a:r>
              <a:rPr lang="fr-CA" sz="2000" b="1" i="1" kern="0" dirty="0">
                <a:solidFill>
                  <a:schemeClr val="tx1"/>
                </a:solidFill>
                <a:effectLst/>
                <a:latin typeface="Calibri" panose="020F0502020204030204" pitchFamily="34" charset="0"/>
                <a:ea typeface="Aptos" panose="020B0004020202020204" pitchFamily="34" charset="0"/>
              </a:rPr>
              <a:t>a m’a aidée à les aider à structurer leur jeu de rôles. »</a:t>
            </a:r>
          </a:p>
          <a:p>
            <a:pPr algn="ctr"/>
            <a:r>
              <a:rPr lang="fr-CA" sz="2000" b="1" kern="0" dirty="0">
                <a:solidFill>
                  <a:schemeClr val="tx1"/>
                </a:solidFill>
                <a:latin typeface="Calibri" panose="020F0502020204030204" pitchFamily="34" charset="0"/>
              </a:rPr>
              <a:t>Girafe</a:t>
            </a:r>
            <a:endParaRPr lang="fr-CA" sz="2000" b="1" dirty="0">
              <a:solidFill>
                <a:schemeClr val="tx1"/>
              </a:solidFill>
            </a:endParaRPr>
          </a:p>
        </p:txBody>
      </p:sp>
    </p:spTree>
    <p:extLst>
      <p:ext uri="{BB962C8B-B14F-4D97-AF65-F5344CB8AC3E}">
        <p14:creationId xmlns:p14="http://schemas.microsoft.com/office/powerpoint/2010/main" val="380284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26509-4E63-881B-9112-EEB64BEB92AE}"/>
              </a:ext>
            </a:extLst>
          </p:cNvPr>
          <p:cNvSpPr>
            <a:spLocks noGrp="1"/>
          </p:cNvSpPr>
          <p:nvPr>
            <p:ph type="title"/>
            <p:custDataLst>
              <p:tags r:id="rId1"/>
            </p:custDataLst>
          </p:nvPr>
        </p:nvSpPr>
        <p:spPr>
          <a:xfrm>
            <a:off x="838200" y="339743"/>
            <a:ext cx="10515600" cy="683973"/>
          </a:xfrm>
        </p:spPr>
        <p:txBody>
          <a:bodyPr>
            <a:normAutofit fontScale="90000"/>
          </a:bodyPr>
          <a:lstStyle/>
          <a:p>
            <a:r>
              <a:rPr lang="fr-CA" dirty="0"/>
              <a:t>La description du projet</a:t>
            </a:r>
          </a:p>
        </p:txBody>
      </p:sp>
      <p:sp>
        <p:nvSpPr>
          <p:cNvPr id="5" name="Rectangle 4">
            <a:extLst>
              <a:ext uri="{FF2B5EF4-FFF2-40B4-BE49-F238E27FC236}">
                <a16:creationId xmlns:a16="http://schemas.microsoft.com/office/drawing/2014/main" id="{77AF2351-13E7-7591-7C8C-9BA427915EA3}"/>
              </a:ext>
            </a:extLst>
          </p:cNvPr>
          <p:cNvSpPr/>
          <p:nvPr>
            <p:custDataLst>
              <p:tags r:id="rId2"/>
            </p:custDataLst>
          </p:nvPr>
        </p:nvSpPr>
        <p:spPr>
          <a:xfrm>
            <a:off x="261256" y="1343608"/>
            <a:ext cx="11653653" cy="517464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15000"/>
              </a:lnSpc>
              <a:spcAft>
                <a:spcPts val="800"/>
              </a:spcAft>
              <a:buNone/>
            </a:pPr>
            <a:endParaRPr lang="fr-CA" sz="2000" b="1" dirty="0">
              <a:solidFill>
                <a:schemeClr val="tx1"/>
              </a:solidFill>
              <a:effectLst/>
              <a:latin typeface="Calibri" panose="020F0502020204030204" pitchFamily="34" charset="0"/>
              <a:ea typeface="Calibri" panose="020F0502020204030204" pitchFamily="34" charset="0"/>
            </a:endParaRPr>
          </a:p>
          <a:p>
            <a:pPr marL="0" indent="0">
              <a:lnSpc>
                <a:spcPct val="115000"/>
              </a:lnSpc>
              <a:spcAft>
                <a:spcPts val="800"/>
              </a:spcAft>
              <a:buNone/>
            </a:pPr>
            <a:r>
              <a:rPr lang="fr-CA" sz="2400" b="1" dirty="0">
                <a:solidFill>
                  <a:schemeClr val="tx1"/>
                </a:solidFill>
                <a:effectLst/>
                <a:latin typeface="Calibri" panose="020F0502020204030204" pitchFamily="34" charset="0"/>
                <a:ea typeface="Calibri" panose="020F0502020204030204" pitchFamily="34" charset="0"/>
              </a:rPr>
              <a:t>Déroulement de la recherche:</a:t>
            </a:r>
          </a:p>
          <a:p>
            <a:pPr>
              <a:lnSpc>
                <a:spcPct val="115000"/>
              </a:lnSpc>
              <a:spcAft>
                <a:spcPts val="800"/>
              </a:spcAft>
            </a:pPr>
            <a:r>
              <a:rPr lang="fr-CA" sz="2000" b="1" dirty="0">
                <a:solidFill>
                  <a:schemeClr val="tx1"/>
                </a:solidFill>
                <a:effectLst/>
                <a:latin typeface="Calibri" panose="020F0502020204030204" pitchFamily="34" charset="0"/>
                <a:ea typeface="Calibri" panose="020F0502020204030204" pitchFamily="34" charset="0"/>
              </a:rPr>
              <a:t>La recherche s’est déroulée selon les formalités suivantes: rencontres, formations, mises en pratique dans les milieux </a:t>
            </a:r>
            <a:r>
              <a:rPr lang="fr-CA" sz="2000" b="1" dirty="0">
                <a:solidFill>
                  <a:schemeClr val="tx1"/>
                </a:solidFill>
                <a:latin typeface="Calibri" panose="020F0502020204030204" pitchFamily="34" charset="0"/>
                <a:ea typeface="Calibri" panose="020F0502020204030204" pitchFamily="34" charset="0"/>
              </a:rPr>
              <a:t>suivi de</a:t>
            </a:r>
            <a:r>
              <a:rPr lang="fr-CA" sz="2000" b="1" dirty="0">
                <a:solidFill>
                  <a:schemeClr val="tx1"/>
                </a:solidFill>
                <a:effectLst/>
                <a:latin typeface="Calibri" panose="020F0502020204030204" pitchFamily="34" charset="0"/>
                <a:ea typeface="Calibri" panose="020F0502020204030204" pitchFamily="34" charset="0"/>
              </a:rPr>
              <a:t> communautés de pratique.</a:t>
            </a:r>
          </a:p>
          <a:p>
            <a:pPr>
              <a:lnSpc>
                <a:spcPct val="115000"/>
              </a:lnSpc>
              <a:spcAft>
                <a:spcPts val="800"/>
              </a:spcAft>
            </a:pPr>
            <a:r>
              <a:rPr lang="fr-CA" sz="2000" b="1" dirty="0">
                <a:solidFill>
                  <a:schemeClr val="tx1"/>
                </a:solidFill>
                <a:effectLst/>
                <a:latin typeface="Calibri" panose="020F0502020204030204" pitchFamily="34" charset="0"/>
                <a:ea typeface="Calibri" panose="020F0502020204030204" pitchFamily="34" charset="0"/>
              </a:rPr>
              <a:t>Les participantes ont été appelé à partager leurs expériences </a:t>
            </a:r>
            <a:r>
              <a:rPr lang="fr-CA" sz="2000" b="1" dirty="0">
                <a:solidFill>
                  <a:schemeClr val="tx1"/>
                </a:solidFill>
                <a:latin typeface="Calibri" panose="020F0502020204030204" pitchFamily="34" charset="0"/>
                <a:ea typeface="Calibri" panose="020F0502020204030204" pitchFamily="34" charset="0"/>
              </a:rPr>
              <a:t>ultérieures au projet</a:t>
            </a:r>
            <a:r>
              <a:rPr lang="fr-CA" sz="2000" b="1" dirty="0">
                <a:solidFill>
                  <a:schemeClr val="tx1"/>
                </a:solidFill>
                <a:effectLst/>
                <a:latin typeface="Calibri" panose="020F0502020204030204" pitchFamily="34" charset="0"/>
                <a:ea typeface="Calibri" panose="020F0502020204030204" pitchFamily="34" charset="0"/>
              </a:rPr>
              <a:t>, ainsi que les nouvelles expériences vécues tout au long de </a:t>
            </a:r>
            <a:r>
              <a:rPr lang="fr-CA" sz="2000" b="1" dirty="0">
                <a:solidFill>
                  <a:schemeClr val="tx1"/>
                </a:solidFill>
                <a:latin typeface="Calibri" panose="020F0502020204030204" pitchFamily="34" charset="0"/>
                <a:ea typeface="Calibri" panose="020F0502020204030204" pitchFamily="34" charset="0"/>
              </a:rPr>
              <a:t>ce dernier</a:t>
            </a:r>
            <a:r>
              <a:rPr lang="fr-CA" sz="2000" b="1" dirty="0">
                <a:solidFill>
                  <a:schemeClr val="tx1"/>
                </a:solidFill>
                <a:effectLst/>
                <a:latin typeface="Calibri" panose="020F0502020204030204" pitchFamily="34" charset="0"/>
                <a:ea typeface="Calibri" panose="020F0502020204030204" pitchFamily="34" charset="0"/>
              </a:rPr>
              <a:t>. </a:t>
            </a:r>
            <a:r>
              <a:rPr lang="fr-CA" sz="2000" b="1" dirty="0">
                <a:solidFill>
                  <a:schemeClr val="tx1"/>
                </a:solidFill>
                <a:latin typeface="Calibri" panose="020F0502020204030204" pitchFamily="34" charset="0"/>
                <a:ea typeface="Calibri" panose="020F0502020204030204" pitchFamily="34" charset="0"/>
              </a:rPr>
              <a:t>Elle</a:t>
            </a:r>
            <a:r>
              <a:rPr lang="fr-CA" sz="2000" b="1" dirty="0">
                <a:solidFill>
                  <a:schemeClr val="tx1"/>
                </a:solidFill>
                <a:effectLst/>
                <a:latin typeface="Calibri" panose="020F0502020204030204" pitchFamily="34" charset="0"/>
                <a:ea typeface="Calibri" panose="020F0502020204030204" pitchFamily="34" charset="0"/>
              </a:rPr>
              <a:t>s ont été considérées comme des acteurs essentiels, au même titre que la chercheuse principale et la </a:t>
            </a:r>
            <a:r>
              <a:rPr lang="fr-CA" sz="2000" b="1" dirty="0" err="1">
                <a:solidFill>
                  <a:schemeClr val="tx1"/>
                </a:solidFill>
                <a:effectLst/>
                <a:latin typeface="Calibri" panose="020F0502020204030204" pitchFamily="34" charset="0"/>
                <a:ea typeface="Calibri" panose="020F0502020204030204" pitchFamily="34" charset="0"/>
              </a:rPr>
              <a:t>cochercheuse</a:t>
            </a:r>
            <a:r>
              <a:rPr lang="fr-CA" sz="2000" b="1" dirty="0">
                <a:solidFill>
                  <a:schemeClr val="tx1"/>
                </a:solidFill>
                <a:effectLst/>
                <a:latin typeface="Calibri" panose="020F0502020204030204" pitchFamily="34" charset="0"/>
                <a:ea typeface="Calibri" panose="020F0502020204030204" pitchFamily="34" charset="0"/>
              </a:rPr>
              <a:t>. Le partage de leurs expériences sur le terrain a permis aux chercheuses d’ajuster les formations selon les différents besoins pour servir les résultats de la recherche dans le but d’améliorer les pratiques qui entourent la lecture et l’utilisation de la littérature pour la jeunesse dans les milieux.</a:t>
            </a:r>
          </a:p>
          <a:p>
            <a:pPr>
              <a:lnSpc>
                <a:spcPct val="115000"/>
              </a:lnSpc>
              <a:spcAft>
                <a:spcPts val="800"/>
              </a:spcAft>
            </a:pPr>
            <a:r>
              <a:rPr lang="fr-CA" sz="2000" b="1" dirty="0">
                <a:solidFill>
                  <a:schemeClr val="tx1"/>
                </a:solidFill>
                <a:effectLst/>
                <a:latin typeface="Calibri" panose="020F0502020204030204" pitchFamily="34" charset="0"/>
                <a:ea typeface="Calibri" panose="020F0502020204030204" pitchFamily="34" charset="0"/>
              </a:rPr>
              <a:t>La chercheuse principale a effectué une visite dans les milieux de pratique pour collaborer avec les participantes à la mise en place de certains éléments facilitateurs pour la recherche (Voir l’aménagement de leur coin lecture selon l’espace du local et conseils au besoin)</a:t>
            </a:r>
          </a:p>
          <a:p>
            <a:pPr algn="ctr"/>
            <a:endParaRPr lang="fr-CA" dirty="0"/>
          </a:p>
        </p:txBody>
      </p:sp>
    </p:spTree>
    <p:extLst>
      <p:ext uri="{BB962C8B-B14F-4D97-AF65-F5344CB8AC3E}">
        <p14:creationId xmlns:p14="http://schemas.microsoft.com/office/powerpoint/2010/main" val="2735620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3B82E-B04E-DC18-7128-4EFABD76ADB7}"/>
              </a:ext>
            </a:extLst>
          </p:cNvPr>
          <p:cNvSpPr>
            <a:spLocks noGrp="1"/>
          </p:cNvSpPr>
          <p:nvPr>
            <p:ph type="title"/>
            <p:custDataLst>
              <p:tags r:id="rId1"/>
            </p:custDataLst>
          </p:nvPr>
        </p:nvSpPr>
        <p:spPr>
          <a:xfrm>
            <a:off x="241161" y="165494"/>
            <a:ext cx="11360290" cy="1116811"/>
          </a:xfrm>
        </p:spPr>
        <p:txBody>
          <a:bodyPr>
            <a:noAutofit/>
          </a:bodyPr>
          <a:lstStyle/>
          <a:p>
            <a:r>
              <a:rPr lang="fr-CA" sz="2800" b="1" dirty="0"/>
              <a:t>l’impact positif sur les pratiques des quatre composantes de l’histoire</a:t>
            </a:r>
          </a:p>
        </p:txBody>
      </p:sp>
      <p:sp>
        <p:nvSpPr>
          <p:cNvPr id="4" name="Rectangle 3">
            <a:extLst>
              <a:ext uri="{FF2B5EF4-FFF2-40B4-BE49-F238E27FC236}">
                <a16:creationId xmlns:a16="http://schemas.microsoft.com/office/drawing/2014/main" id="{2288295D-B990-33C9-96E6-FF34091E9A91}"/>
              </a:ext>
            </a:extLst>
          </p:cNvPr>
          <p:cNvSpPr/>
          <p:nvPr>
            <p:custDataLst>
              <p:tags r:id="rId2"/>
            </p:custDataLst>
          </p:nvPr>
        </p:nvSpPr>
        <p:spPr>
          <a:xfrm>
            <a:off x="241161" y="1399190"/>
            <a:ext cx="3564221" cy="535982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400" b="1" dirty="0"/>
              <a:t>Les nouvelles connaissances entourant les quatre composantes de l’histoire favorisent majoritairement les pratiques de l’éducatrice, dans quatre groupes sur cinq, sur le plan des jeux symbolique. Elles permettent au personnel éducateur de soutenir ce type de jeu. </a:t>
            </a:r>
          </a:p>
        </p:txBody>
      </p:sp>
      <p:sp>
        <p:nvSpPr>
          <p:cNvPr id="5" name="Rectangle 4">
            <a:extLst>
              <a:ext uri="{FF2B5EF4-FFF2-40B4-BE49-F238E27FC236}">
                <a16:creationId xmlns:a16="http://schemas.microsoft.com/office/drawing/2014/main" id="{350DB71C-4881-44C8-5921-162D0825D3DC}"/>
              </a:ext>
            </a:extLst>
          </p:cNvPr>
          <p:cNvSpPr/>
          <p:nvPr>
            <p:custDataLst>
              <p:tags r:id="rId3"/>
            </p:custDataLst>
          </p:nvPr>
        </p:nvSpPr>
        <p:spPr>
          <a:xfrm>
            <a:off x="4091035" y="1399189"/>
            <a:ext cx="2486025" cy="53598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400" b="1" dirty="0"/>
              <a:t>Avec ses connaissances, le personnel éducateur a plus de facilité à raconter une histoire à l’oral et à être plus créatif (60%).</a:t>
            </a:r>
          </a:p>
        </p:txBody>
      </p:sp>
      <p:sp>
        <p:nvSpPr>
          <p:cNvPr id="6" name="Rectangle 5">
            <a:extLst>
              <a:ext uri="{FF2B5EF4-FFF2-40B4-BE49-F238E27FC236}">
                <a16:creationId xmlns:a16="http://schemas.microsoft.com/office/drawing/2014/main" id="{F0AD7EC5-E58A-939F-F57B-DC0A133E7F79}"/>
              </a:ext>
            </a:extLst>
          </p:cNvPr>
          <p:cNvSpPr/>
          <p:nvPr>
            <p:custDataLst>
              <p:tags r:id="rId4"/>
            </p:custDataLst>
          </p:nvPr>
        </p:nvSpPr>
        <p:spPr>
          <a:xfrm>
            <a:off x="6862713" y="1399191"/>
            <a:ext cx="4567287" cy="53598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indent="0">
              <a:buNone/>
            </a:pPr>
            <a:r>
              <a:rPr lang="fr-CA" sz="2400" b="1" dirty="0"/>
              <a:t>La courte période d’appropriation (trois semaines) pour maîtriser la théorie et l’appliquer sur le terrain expliquerait que cette dernière n’a favoriser le sentiment de compétence des participantes que dans  20% des cas, soit un groupe sur cinq. En communauté de pratique, certaines participantes ont confié vouloir s’exercer davantage pour mieux maîtriser les quatre composantes de l’histoire à l’oral. </a:t>
            </a:r>
          </a:p>
        </p:txBody>
      </p:sp>
    </p:spTree>
    <p:extLst>
      <p:ext uri="{BB962C8B-B14F-4D97-AF65-F5344CB8AC3E}">
        <p14:creationId xmlns:p14="http://schemas.microsoft.com/office/powerpoint/2010/main" val="6152168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5CB1F2-DE1E-0D94-A132-5E31C79EFAFD}"/>
              </a:ext>
            </a:extLst>
          </p:cNvPr>
          <p:cNvSpPr>
            <a:spLocks noGrp="1"/>
          </p:cNvSpPr>
          <p:nvPr>
            <p:ph type="title"/>
            <p:custDataLst>
              <p:tags r:id="rId1"/>
            </p:custDataLst>
          </p:nvPr>
        </p:nvSpPr>
        <p:spPr>
          <a:xfrm>
            <a:off x="133350" y="113937"/>
            <a:ext cx="11854334" cy="1116811"/>
          </a:xfrm>
        </p:spPr>
        <p:txBody>
          <a:bodyPr>
            <a:normAutofit/>
          </a:bodyPr>
          <a:lstStyle/>
          <a:p>
            <a:r>
              <a:rPr lang="fr-CA" sz="3200" b="1" dirty="0"/>
              <a:t>l’influence de l’histoire orale sur le jeu symbolique des enfants</a:t>
            </a:r>
          </a:p>
        </p:txBody>
      </p:sp>
      <p:sp>
        <p:nvSpPr>
          <p:cNvPr id="4" name="ZoneTexte 3">
            <a:extLst>
              <a:ext uri="{FF2B5EF4-FFF2-40B4-BE49-F238E27FC236}">
                <a16:creationId xmlns:a16="http://schemas.microsoft.com/office/drawing/2014/main" id="{B9B522FA-FB46-A640-CF4F-6E232A3A6D42}"/>
              </a:ext>
            </a:extLst>
          </p:cNvPr>
          <p:cNvSpPr txBox="1"/>
          <p:nvPr>
            <p:custDataLst>
              <p:tags r:id="rId2"/>
            </p:custDataLst>
          </p:nvPr>
        </p:nvSpPr>
        <p:spPr>
          <a:xfrm>
            <a:off x="133350" y="5819245"/>
            <a:ext cx="11430000" cy="830997"/>
          </a:xfrm>
          <a:prstGeom prst="rect">
            <a:avLst/>
          </a:prstGeom>
          <a:noFill/>
        </p:spPr>
        <p:txBody>
          <a:bodyPr wrap="square" rtlCol="0">
            <a:spAutoFit/>
          </a:bodyPr>
          <a:lstStyle/>
          <a:p>
            <a:r>
              <a:rPr lang="en-US" sz="1200" b="0" i="0" dirty="0">
                <a:solidFill>
                  <a:srgbClr val="232323"/>
                </a:solidFill>
                <a:effectLst/>
              </a:rPr>
              <a:t>*</a:t>
            </a:r>
            <a:r>
              <a:rPr lang="en-US" sz="1200" b="0" i="0" dirty="0" err="1">
                <a:solidFill>
                  <a:srgbClr val="232323"/>
                </a:solidFill>
                <a:effectLst/>
              </a:rPr>
              <a:t>Bodrova</a:t>
            </a:r>
            <a:r>
              <a:rPr lang="en-US" sz="1200" b="0" i="0" dirty="0">
                <a:solidFill>
                  <a:srgbClr val="232323"/>
                </a:solidFill>
                <a:effectLst/>
              </a:rPr>
              <a:t>, E. et Leong, D. J. (2019). Making Play Smarter, Stronger, and Kinder Lessons from Tools of the Mind. </a:t>
            </a:r>
            <a:r>
              <a:rPr lang="en-US" sz="1200" b="0" i="1" dirty="0">
                <a:solidFill>
                  <a:srgbClr val="232323"/>
                </a:solidFill>
                <a:effectLst/>
              </a:rPr>
              <a:t>American Journal of Play</a:t>
            </a:r>
            <a:r>
              <a:rPr lang="en-US" sz="1200" b="0" i="0" dirty="0">
                <a:solidFill>
                  <a:srgbClr val="232323"/>
                </a:solidFill>
                <a:effectLst/>
              </a:rPr>
              <a:t>, 12(1). </a:t>
            </a:r>
            <a:r>
              <a:rPr lang="en-US" sz="1200" b="0" i="0" dirty="0">
                <a:effectLst/>
                <a:hlinkClick r:id="rId7"/>
              </a:rPr>
              <a:t>https://www.journalofplay.org/sites/www.journalofplay.org/files/pdf-articles/12-1-Article-3-Making-Play-Smarter.pdf</a:t>
            </a:r>
            <a:endParaRPr lang="en-US" sz="1200" b="0" i="0" dirty="0">
              <a:effectLst/>
            </a:endParaRPr>
          </a:p>
          <a:p>
            <a:r>
              <a:rPr lang="en-US" sz="1200" dirty="0"/>
              <a:t>*</a:t>
            </a:r>
            <a:r>
              <a:rPr lang="en-US" sz="1200" dirty="0" err="1"/>
              <a:t>Vygotski</a:t>
            </a:r>
            <a:r>
              <a:rPr lang="en-US" sz="1200" dirty="0"/>
              <a:t>, L. (1978). The role of play in development. In Lev </a:t>
            </a:r>
            <a:r>
              <a:rPr lang="en-US" sz="1200" dirty="0" err="1"/>
              <a:t>Vygotski</a:t>
            </a:r>
            <a:r>
              <a:rPr lang="en-US" sz="1200" dirty="0"/>
              <a:t>, Mind in society. The development of higher psychological processes (pp.92-104). Cambridge, MA: Havard university Press.</a:t>
            </a:r>
            <a:endParaRPr lang="fr-CA" sz="1200" dirty="0"/>
          </a:p>
        </p:txBody>
      </p:sp>
      <p:sp>
        <p:nvSpPr>
          <p:cNvPr id="6" name="Rectangle : coins arrondis 5">
            <a:extLst>
              <a:ext uri="{FF2B5EF4-FFF2-40B4-BE49-F238E27FC236}">
                <a16:creationId xmlns:a16="http://schemas.microsoft.com/office/drawing/2014/main" id="{36A79878-6BC7-F4C9-1754-E8B91783307B}"/>
              </a:ext>
            </a:extLst>
          </p:cNvPr>
          <p:cNvSpPr/>
          <p:nvPr>
            <p:custDataLst>
              <p:tags r:id="rId3"/>
            </p:custDataLst>
          </p:nvPr>
        </p:nvSpPr>
        <p:spPr>
          <a:xfrm>
            <a:off x="171450" y="1262756"/>
            <a:ext cx="11544300" cy="110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000" b="1" dirty="0"/>
              <a:t>La démarche d’expérimentation sur le terrain a permis d’effectuer une corrélation intéressante entre l’exploitation des composantes d’une histoire (personnages, lieux, temps, actions) et l’élaboration de la planification des jeux symboliques des enfants. </a:t>
            </a:r>
          </a:p>
        </p:txBody>
      </p:sp>
      <p:sp>
        <p:nvSpPr>
          <p:cNvPr id="7" name="Rectangle : coins arrondis 6">
            <a:extLst>
              <a:ext uri="{FF2B5EF4-FFF2-40B4-BE49-F238E27FC236}">
                <a16:creationId xmlns:a16="http://schemas.microsoft.com/office/drawing/2014/main" id="{548FC0B6-B952-11FE-813D-720C602C6FC9}"/>
              </a:ext>
            </a:extLst>
          </p:cNvPr>
          <p:cNvSpPr/>
          <p:nvPr>
            <p:custDataLst>
              <p:tags r:id="rId4"/>
            </p:custDataLst>
          </p:nvPr>
        </p:nvSpPr>
        <p:spPr>
          <a:xfrm>
            <a:off x="171450" y="2594940"/>
            <a:ext cx="11544300" cy="153352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000" b="1" dirty="0">
                <a:solidFill>
                  <a:schemeClr val="tx1"/>
                </a:solidFill>
              </a:rPr>
              <a:t>Dans le travail de recherche de </a:t>
            </a:r>
            <a:r>
              <a:rPr lang="fr-CA" sz="2000" b="1" dirty="0" err="1">
                <a:solidFill>
                  <a:schemeClr val="tx1"/>
                </a:solidFill>
              </a:rPr>
              <a:t>Bordova</a:t>
            </a:r>
            <a:r>
              <a:rPr lang="fr-CA" sz="2000" b="1" dirty="0">
                <a:solidFill>
                  <a:schemeClr val="tx1"/>
                </a:solidFill>
              </a:rPr>
              <a:t>, Leong (2019)*, appuyé sur les théories de Vygotsky*</a:t>
            </a:r>
            <a:r>
              <a:rPr lang="fr-CA" sz="2000" b="1" dirty="0">
                <a:solidFill>
                  <a:schemeClr val="tx1"/>
                </a:solidFill>
                <a:effectLst/>
              </a:rPr>
              <a:t> (la </a:t>
            </a:r>
            <a:r>
              <a:rPr lang="fr-CA" sz="2000" b="1" dirty="0">
                <a:solidFill>
                  <a:srgbClr val="232323"/>
                </a:solidFill>
                <a:effectLst/>
              </a:rPr>
              <a:t>création d’une situation imaginaire, le partage des rôles et les règles engendrées</a:t>
            </a:r>
            <a:r>
              <a:rPr lang="fr-CA" sz="2000" b="1" dirty="0">
                <a:solidFill>
                  <a:srgbClr val="232323"/>
                </a:solidFill>
              </a:rPr>
              <a:t> par les différents rôles choisis), les chercheures affirment que </a:t>
            </a:r>
            <a:r>
              <a:rPr lang="fr-CA" sz="2000" b="1" i="1" dirty="0">
                <a:solidFill>
                  <a:srgbClr val="232323"/>
                </a:solidFill>
              </a:rPr>
              <a:t>« </a:t>
            </a:r>
            <a:r>
              <a:rPr lang="fr-FR" sz="2000" b="1" i="1" dirty="0">
                <a:solidFill>
                  <a:srgbClr val="232323"/>
                </a:solidFill>
                <a:effectLst/>
              </a:rPr>
              <a:t>Pour que les enfants s’approprient des rôles dans le jeu symbolique, ils doivent avoir un bagage de compréhension de celui-ci. Utiliser des documentaires pour enfants comme déclencheur d’un jeu symbolique peut beaucoup aider en ce sens. »</a:t>
            </a:r>
          </a:p>
        </p:txBody>
      </p:sp>
      <p:sp>
        <p:nvSpPr>
          <p:cNvPr id="8" name="Rectangle : coins arrondis 7">
            <a:extLst>
              <a:ext uri="{FF2B5EF4-FFF2-40B4-BE49-F238E27FC236}">
                <a16:creationId xmlns:a16="http://schemas.microsoft.com/office/drawing/2014/main" id="{847F775F-7548-762B-15B5-C8A665049038}"/>
              </a:ext>
            </a:extLst>
          </p:cNvPr>
          <p:cNvSpPr/>
          <p:nvPr>
            <p:custDataLst>
              <p:tags r:id="rId5"/>
            </p:custDataLst>
          </p:nvPr>
        </p:nvSpPr>
        <p:spPr>
          <a:xfrm>
            <a:off x="171450" y="4271801"/>
            <a:ext cx="11487150" cy="132344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fr-CA" sz="2000" b="1" i="1" dirty="0">
              <a:solidFill>
                <a:srgbClr val="232323"/>
              </a:solidFill>
              <a:effectLst/>
            </a:endParaRPr>
          </a:p>
          <a:p>
            <a:r>
              <a:rPr lang="fr-CA" sz="2000" b="1" dirty="0">
                <a:solidFill>
                  <a:srgbClr val="232323"/>
                </a:solidFill>
              </a:rPr>
              <a:t>Notre expérience sur le terrain permet de confirmer</a:t>
            </a:r>
            <a:r>
              <a:rPr lang="fr-CA" sz="2000" b="1" dirty="0">
                <a:solidFill>
                  <a:srgbClr val="232323"/>
                </a:solidFill>
                <a:effectLst/>
              </a:rPr>
              <a:t> que les composantes de l’histoire soutiennent les trois caractéristiques du jeu symbolique des enfants selon Vygotsky (la création d’une situation imaginaire, le partage des rôles et les règles engendrées</a:t>
            </a:r>
            <a:r>
              <a:rPr lang="fr-CA" sz="2000" b="1" dirty="0">
                <a:solidFill>
                  <a:srgbClr val="232323"/>
                </a:solidFill>
              </a:rPr>
              <a:t> par les différents rôles choisis)*. </a:t>
            </a:r>
            <a:endParaRPr lang="fr-CA" sz="2000" b="1" dirty="0"/>
          </a:p>
        </p:txBody>
      </p:sp>
    </p:spTree>
    <p:extLst>
      <p:ext uri="{BB962C8B-B14F-4D97-AF65-F5344CB8AC3E}">
        <p14:creationId xmlns:p14="http://schemas.microsoft.com/office/powerpoint/2010/main" val="3029854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B16B7-1954-0A09-C78A-B8D3EFA63D52}"/>
              </a:ext>
            </a:extLst>
          </p:cNvPr>
          <p:cNvSpPr>
            <a:spLocks noGrp="1"/>
          </p:cNvSpPr>
          <p:nvPr>
            <p:ph type="title"/>
            <p:custDataLst>
              <p:tags r:id="rId1"/>
            </p:custDataLst>
          </p:nvPr>
        </p:nvSpPr>
        <p:spPr>
          <a:xfrm>
            <a:off x="291446" y="113122"/>
            <a:ext cx="10515600" cy="1116811"/>
          </a:xfrm>
        </p:spPr>
        <p:txBody>
          <a:bodyPr>
            <a:normAutofit fontScale="90000"/>
          </a:bodyPr>
          <a:lstStyle/>
          <a:p>
            <a:r>
              <a:rPr lang="fr-CA" sz="3600" b="1" dirty="0"/>
              <a:t>Propos des participantes pour appuyer la théorie Vygotskienne du jeu symbolique</a:t>
            </a:r>
          </a:p>
        </p:txBody>
      </p:sp>
      <p:sp>
        <p:nvSpPr>
          <p:cNvPr id="5" name="Rectangle : coins arrondis 4">
            <a:extLst>
              <a:ext uri="{FF2B5EF4-FFF2-40B4-BE49-F238E27FC236}">
                <a16:creationId xmlns:a16="http://schemas.microsoft.com/office/drawing/2014/main" id="{F46EDC4F-303C-5F9E-B508-F4D31707DBBF}"/>
              </a:ext>
            </a:extLst>
          </p:cNvPr>
          <p:cNvSpPr/>
          <p:nvPr>
            <p:custDataLst>
              <p:tags r:id="rId2"/>
            </p:custDataLst>
          </p:nvPr>
        </p:nvSpPr>
        <p:spPr>
          <a:xfrm>
            <a:off x="0" y="1418000"/>
            <a:ext cx="6212460" cy="385111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000" b="1" i="1" kern="0" dirty="0">
                <a:effectLst/>
                <a:latin typeface="Calibri" panose="020F0502020204030204" pitchFamily="34" charset="0"/>
                <a:ea typeface="Aptos" panose="020B0004020202020204" pitchFamily="34" charset="0"/>
                <a:cs typeface="Times New Roman" panose="02020603050405020304" pitchFamily="18" charset="0"/>
              </a:rPr>
              <a:t>« Les enfants d’aujourd’hui sont confrontés à la technologie, ils ont moins l’habitude de créer par eux-mêmes, d’imaginer. Les enfants sont de moins en moins créatifs et ça (l’activité de construction d’une histoire à partir d’images) a eu un impact positif dans mon local, parce que je l’ai vu dans leurs jeux. Leurs jeux sont plus élaborés. Avant au bout de 2-3 minutes, les enfants changeaient de jeu (on change de jeu, on change de jeu, on change de jeu…) alors que là, leurs jeux de rôles ou avec les figurines se développent. »</a:t>
            </a:r>
          </a:p>
          <a:p>
            <a:pPr algn="ctr"/>
            <a:r>
              <a:rPr lang="fr-CA" sz="2000" b="1" kern="0" dirty="0">
                <a:latin typeface="Calibri" panose="020F0502020204030204" pitchFamily="34" charset="0"/>
                <a:ea typeface="Aptos" panose="020B0004020202020204" pitchFamily="34" charset="0"/>
                <a:cs typeface="Times New Roman" panose="02020603050405020304" pitchFamily="18" charset="0"/>
              </a:rPr>
              <a:t>Panda</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6" name="Rectangle : coins arrondis 5">
            <a:extLst>
              <a:ext uri="{FF2B5EF4-FFF2-40B4-BE49-F238E27FC236}">
                <a16:creationId xmlns:a16="http://schemas.microsoft.com/office/drawing/2014/main" id="{6B3F6F53-7E9F-B271-FC48-D1D091563D7C}"/>
              </a:ext>
            </a:extLst>
          </p:cNvPr>
          <p:cNvSpPr/>
          <p:nvPr>
            <p:custDataLst>
              <p:tags r:id="rId3"/>
            </p:custDataLst>
          </p:nvPr>
        </p:nvSpPr>
        <p:spPr>
          <a:xfrm>
            <a:off x="6284438" y="1251749"/>
            <a:ext cx="5560145" cy="197167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 C’est comme si avant la recherche les enfants « swipaient » comme sur une tablette électronique. Maintenant, l’investissement dans le jeu est plus grand ». </a:t>
            </a:r>
          </a:p>
          <a:p>
            <a:pPr algn="ctr"/>
            <a:r>
              <a:rPr lang="fr-CA" sz="2000" b="1" dirty="0">
                <a:solidFill>
                  <a:schemeClr val="tx1"/>
                </a:solidFill>
              </a:rPr>
              <a:t>Toucan</a:t>
            </a:r>
          </a:p>
        </p:txBody>
      </p:sp>
      <p:sp>
        <p:nvSpPr>
          <p:cNvPr id="7" name="Rectangle : coins arrondis 6">
            <a:extLst>
              <a:ext uri="{FF2B5EF4-FFF2-40B4-BE49-F238E27FC236}">
                <a16:creationId xmlns:a16="http://schemas.microsoft.com/office/drawing/2014/main" id="{908AC9DE-220F-D467-03BC-058DBE75F284}"/>
              </a:ext>
            </a:extLst>
          </p:cNvPr>
          <p:cNvSpPr/>
          <p:nvPr>
            <p:custDataLst>
              <p:tags r:id="rId4"/>
            </p:custDataLst>
          </p:nvPr>
        </p:nvSpPr>
        <p:spPr>
          <a:xfrm>
            <a:off x="9456558" y="3063076"/>
            <a:ext cx="2552700" cy="2543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2000" b="1" kern="0" dirty="0">
                <a:solidFill>
                  <a:srgbClr val="242424"/>
                </a:solidFill>
                <a:effectLst/>
                <a:latin typeface="Calibri" panose="020F0502020204030204" pitchFamily="34" charset="0"/>
                <a:ea typeface="Aptos" panose="020B0004020202020204" pitchFamily="34" charset="0"/>
                <a:cs typeface="Times New Roman" panose="02020603050405020304" pitchFamily="18" charset="0"/>
              </a:rPr>
              <a:t>« Je crois que cette « pratique » aide mes amis à planifier et mettre en scène leur jeu symbolique ». </a:t>
            </a:r>
          </a:p>
          <a:p>
            <a:pPr algn="ctr"/>
            <a:r>
              <a:rPr lang="fr-CA" sz="2000" b="1" kern="0" dirty="0">
                <a:solidFill>
                  <a:srgbClr val="242424"/>
                </a:solidFill>
                <a:latin typeface="Calibri" panose="020F0502020204030204" pitchFamily="34" charset="0"/>
                <a:ea typeface="Aptos" panose="020B0004020202020204" pitchFamily="34" charset="0"/>
                <a:cs typeface="Times New Roman" panose="02020603050405020304" pitchFamily="18" charset="0"/>
              </a:rPr>
              <a:t>Dauphin</a:t>
            </a:r>
            <a:endParaRPr lang="fr-C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3" name="Rectangle : coins arrondis 2">
            <a:extLst>
              <a:ext uri="{FF2B5EF4-FFF2-40B4-BE49-F238E27FC236}">
                <a16:creationId xmlns:a16="http://schemas.microsoft.com/office/drawing/2014/main" id="{EC5301EE-F558-2C89-E1C8-42C17BDD2444}"/>
              </a:ext>
            </a:extLst>
          </p:cNvPr>
          <p:cNvSpPr/>
          <p:nvPr>
            <p:custDataLst>
              <p:tags r:id="rId5"/>
            </p:custDataLst>
          </p:nvPr>
        </p:nvSpPr>
        <p:spPr>
          <a:xfrm>
            <a:off x="6096000" y="3429000"/>
            <a:ext cx="3288580" cy="305140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i="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Les enfants prennent plus le temps dans leur activité de développer leurs idées. </a:t>
            </a:r>
          </a:p>
          <a:p>
            <a:pPr algn="ctr"/>
            <a:r>
              <a:rPr lang="fr-CA" sz="2000" b="1" i="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Avant, ils passaient plus rapidement d’un jeu à l’autre sans s’attarder à le développer. »</a:t>
            </a:r>
            <a:endParaRPr lang="fr-CA" sz="2000" b="1" kern="0" dirty="0">
              <a:solidFill>
                <a:schemeClr val="tx1"/>
              </a:solidFill>
              <a:latin typeface="Calibri" panose="020F0502020204030204" pitchFamily="34" charset="0"/>
              <a:ea typeface="Aptos" panose="020B0004020202020204" pitchFamily="34" charset="0"/>
              <a:cs typeface="Times New Roman" panose="02020603050405020304" pitchFamily="18" charset="0"/>
            </a:endParaRPr>
          </a:p>
          <a:p>
            <a:pPr algn="ctr"/>
            <a:r>
              <a:rPr lang="fr-CA" sz="2000" b="1" kern="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Colibri </a:t>
            </a:r>
            <a:endParaRPr lang="fr-CA"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4" name="Rectangle : coins arrondis 3">
            <a:extLst>
              <a:ext uri="{FF2B5EF4-FFF2-40B4-BE49-F238E27FC236}">
                <a16:creationId xmlns:a16="http://schemas.microsoft.com/office/drawing/2014/main" id="{B223454F-2E99-6983-339A-4A8F9FCE187C}"/>
              </a:ext>
            </a:extLst>
          </p:cNvPr>
          <p:cNvSpPr/>
          <p:nvPr/>
        </p:nvSpPr>
        <p:spPr>
          <a:xfrm>
            <a:off x="517586" y="5091636"/>
            <a:ext cx="3956365" cy="15662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CA" sz="2000" b="1" dirty="0"/>
              <a:t>« Maintenant, les enfants se donnent des rôles de personnages dans leur jeu symbolique. » Toucan</a:t>
            </a:r>
          </a:p>
        </p:txBody>
      </p:sp>
    </p:spTree>
    <p:extLst>
      <p:ext uri="{BB962C8B-B14F-4D97-AF65-F5344CB8AC3E}">
        <p14:creationId xmlns:p14="http://schemas.microsoft.com/office/powerpoint/2010/main" val="4268744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8B8523D-780F-289D-4A63-23B13C3C73AB}"/>
              </a:ext>
            </a:extLst>
          </p:cNvPr>
          <p:cNvSpPr>
            <a:spLocks noGrp="1"/>
          </p:cNvSpPr>
          <p:nvPr>
            <p:ph type="title"/>
            <p:custDataLst>
              <p:tags r:id="rId3"/>
            </p:custDataLst>
          </p:nvPr>
        </p:nvSpPr>
        <p:spPr>
          <a:xfrm>
            <a:off x="1251083" y="4660680"/>
            <a:ext cx="9689834" cy="1803179"/>
          </a:xfrm>
        </p:spPr>
        <p:txBody>
          <a:bodyPr vert="horz" lIns="91440" tIns="45720" rIns="91440" bIns="45720" rtlCol="0" anchor="b">
            <a:normAutofit fontScale="90000"/>
          </a:bodyPr>
          <a:lstStyle/>
          <a:p>
            <a:pPr algn="ctr"/>
            <a:r>
              <a:rPr lang="en-US" b="1" dirty="0"/>
              <a:t>Les impacts </a:t>
            </a:r>
            <a:r>
              <a:rPr lang="en-US" b="1" dirty="0" err="1"/>
              <a:t>inattendus</a:t>
            </a:r>
            <a:r>
              <a:rPr lang="en-US" b="1" dirty="0"/>
              <a:t> sur les enfants </a:t>
            </a:r>
            <a:r>
              <a:rPr lang="en-US" b="1" dirty="0" err="1"/>
              <a:t>ayant</a:t>
            </a:r>
            <a:r>
              <a:rPr lang="en-US" b="1" dirty="0"/>
              <a:t> des </a:t>
            </a:r>
            <a:r>
              <a:rPr lang="en-US" b="1" dirty="0" err="1"/>
              <a:t>besoins</a:t>
            </a:r>
            <a:r>
              <a:rPr lang="en-US" b="1" dirty="0"/>
              <a:t> </a:t>
            </a:r>
            <a:r>
              <a:rPr lang="en-US" b="1" dirty="0" err="1"/>
              <a:t>particuliers</a:t>
            </a:r>
            <a:endParaRPr lang="en-US" b="1" dirty="0"/>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E46D0054-EB8E-7852-B8B2-84C376B5F489}"/>
              </a:ext>
            </a:extLst>
          </p:cNvPr>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277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854FB4-497A-4904-92CC-4C2786A1E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450FE0-6F30-E066-831B-5A2B003837F3}"/>
              </a:ext>
            </a:extLst>
          </p:cNvPr>
          <p:cNvSpPr>
            <a:spLocks noGrp="1"/>
          </p:cNvSpPr>
          <p:nvPr>
            <p:ph type="title"/>
            <p:custDataLst>
              <p:tags r:id="rId2"/>
            </p:custDataLst>
          </p:nvPr>
        </p:nvSpPr>
        <p:spPr>
          <a:xfrm>
            <a:off x="7231802" y="108028"/>
            <a:ext cx="4548394" cy="1635442"/>
          </a:xfrm>
        </p:spPr>
        <p:txBody>
          <a:bodyPr>
            <a:normAutofit/>
          </a:bodyPr>
          <a:lstStyle/>
          <a:p>
            <a:r>
              <a:rPr lang="fr-CA" sz="4400" dirty="0"/>
              <a:t>Statistiques descriptives</a:t>
            </a:r>
            <a:endParaRPr lang="fr-CA" dirty="0"/>
          </a:p>
        </p:txBody>
      </p:sp>
      <p:sp>
        <p:nvSpPr>
          <p:cNvPr id="3" name="Espace réservé du contenu 2">
            <a:extLst>
              <a:ext uri="{FF2B5EF4-FFF2-40B4-BE49-F238E27FC236}">
                <a16:creationId xmlns:a16="http://schemas.microsoft.com/office/drawing/2014/main" id="{C4FEE90A-4ECF-273C-F21F-ACF08BF3ADF7}"/>
              </a:ext>
            </a:extLst>
          </p:cNvPr>
          <p:cNvSpPr>
            <a:spLocks noGrp="1"/>
          </p:cNvSpPr>
          <p:nvPr>
            <p:ph idx="1"/>
            <p:custDataLst>
              <p:tags r:id="rId3"/>
            </p:custDataLst>
          </p:nvPr>
        </p:nvSpPr>
        <p:spPr>
          <a:xfrm>
            <a:off x="7474997" y="2143328"/>
            <a:ext cx="4305199" cy="1033868"/>
          </a:xfrm>
        </p:spPr>
        <p:txBody>
          <a:bodyPr>
            <a:normAutofit/>
          </a:bodyPr>
          <a:lstStyle/>
          <a:p>
            <a:pPr marL="0" indent="0">
              <a:buNone/>
            </a:pPr>
            <a:r>
              <a:rPr lang="fr-CA" sz="2800" b="1" dirty="0"/>
              <a:t>Les impacts inattendus</a:t>
            </a:r>
          </a:p>
          <a:p>
            <a:pPr marL="0" indent="0">
              <a:buNone/>
            </a:pPr>
            <a:endParaRPr lang="fr-CA" dirty="0"/>
          </a:p>
        </p:txBody>
      </p:sp>
      <p:cxnSp>
        <p:nvCxnSpPr>
          <p:cNvPr id="11" name="Straight Connector 10">
            <a:extLst>
              <a:ext uri="{FF2B5EF4-FFF2-40B4-BE49-F238E27FC236}">
                <a16:creationId xmlns:a16="http://schemas.microsoft.com/office/drawing/2014/main" id="{BF883E84-3640-43A5-9526-442521C03A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p16="http://schemas.microsoft.com/office/powerpoint/2015/main" val="1"/>
              </p:ext>
            </p:extLst>
          </p:nvPr>
        </p:nvCxnSpPr>
        <p:spPr>
          <a:xfrm>
            <a:off x="714654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Graphique 3">
            <a:extLst>
              <a:ext uri="{FF2B5EF4-FFF2-40B4-BE49-F238E27FC236}">
                <a16:creationId xmlns:a16="http://schemas.microsoft.com/office/drawing/2014/main" id="{48E35EB7-6FB4-4399-B1C9-7FB7EB946B45}"/>
              </a:ext>
            </a:extLst>
          </p:cNvPr>
          <p:cNvGraphicFramePr>
            <a:graphicFrameLocks/>
          </p:cNvGraphicFramePr>
          <p:nvPr>
            <p:custDataLst>
              <p:tags r:id="rId5"/>
            </p:custDataLst>
            <p:extLst>
              <p:ext uri="{D42A27DB-BD31-4B8C-83A1-F6EECF244321}">
                <p14:modId xmlns:p14="http://schemas.microsoft.com/office/powerpoint/2010/main" val="1947639917"/>
              </p:ext>
            </p:extLst>
          </p:nvPr>
        </p:nvGraphicFramePr>
        <p:xfrm>
          <a:off x="411804" y="272374"/>
          <a:ext cx="6406279" cy="5834975"/>
        </p:xfrm>
        <a:graphic>
          <a:graphicData uri="http://schemas.openxmlformats.org/drawingml/2006/chart">
            <c:chart xmlns:c="http://schemas.openxmlformats.org/drawingml/2006/chart" xmlns:r="http://schemas.openxmlformats.org/officeDocument/2006/relationships" r:id="rId9"/>
          </a:graphicData>
        </a:graphic>
      </p:graphicFrame>
      <p:sp>
        <p:nvSpPr>
          <p:cNvPr id="5" name="ZoneTexte 4">
            <a:extLst>
              <a:ext uri="{FF2B5EF4-FFF2-40B4-BE49-F238E27FC236}">
                <a16:creationId xmlns:a16="http://schemas.microsoft.com/office/drawing/2014/main" id="{026DB921-E36D-2428-528A-D8743D4350D7}"/>
              </a:ext>
            </a:extLst>
          </p:cNvPr>
          <p:cNvSpPr txBox="1"/>
          <p:nvPr>
            <p:custDataLst>
              <p:tags r:id="rId6"/>
            </p:custDataLst>
          </p:nvPr>
        </p:nvSpPr>
        <p:spPr>
          <a:xfrm>
            <a:off x="7344383" y="3258766"/>
            <a:ext cx="3774332" cy="1384995"/>
          </a:xfrm>
          <a:prstGeom prst="rect">
            <a:avLst/>
          </a:prstGeom>
          <a:noFill/>
        </p:spPr>
        <p:txBody>
          <a:bodyPr wrap="square" rtlCol="0">
            <a:spAutoFit/>
          </a:bodyPr>
          <a:lstStyle/>
          <a:p>
            <a:pPr marL="285750" indent="-285750">
              <a:buFont typeface="Wingdings" panose="05000000000000000000" pitchFamily="2" charset="2"/>
              <a:buChar char="Ø"/>
            </a:pPr>
            <a:r>
              <a:rPr lang="fr-CA" sz="2800" b="1" dirty="0"/>
              <a:t> Les impacts pour les enfants ayants des besoins</a:t>
            </a:r>
            <a:endParaRPr lang="fr-CA" sz="2800" dirty="0"/>
          </a:p>
        </p:txBody>
      </p:sp>
      <p:sp>
        <p:nvSpPr>
          <p:cNvPr id="6" name="Rectangle 5">
            <a:extLst>
              <a:ext uri="{FF2B5EF4-FFF2-40B4-BE49-F238E27FC236}">
                <a16:creationId xmlns:a16="http://schemas.microsoft.com/office/drawing/2014/main" id="{EEB30BA8-9F23-978B-6B7E-7CA0B0A071B6}"/>
              </a:ext>
            </a:extLst>
          </p:cNvPr>
          <p:cNvSpPr/>
          <p:nvPr>
            <p:custDataLst>
              <p:tags r:id="rId7"/>
            </p:custDataLst>
          </p:nvPr>
        </p:nvSpPr>
        <p:spPr>
          <a:xfrm>
            <a:off x="411805" y="2143328"/>
            <a:ext cx="955082" cy="3076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400" b="1" dirty="0">
                <a:solidFill>
                  <a:schemeClr val="tx1"/>
                </a:solidFill>
              </a:rPr>
              <a:t>Panda</a:t>
            </a:r>
          </a:p>
        </p:txBody>
      </p:sp>
    </p:spTree>
    <p:extLst>
      <p:ext uri="{BB962C8B-B14F-4D97-AF65-F5344CB8AC3E}">
        <p14:creationId xmlns:p14="http://schemas.microsoft.com/office/powerpoint/2010/main" val="3059130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FBF5A-F029-0DE5-980E-64C8FE796F5C}"/>
              </a:ext>
            </a:extLst>
          </p:cNvPr>
          <p:cNvSpPr>
            <a:spLocks noGrp="1"/>
          </p:cNvSpPr>
          <p:nvPr>
            <p:ph type="title"/>
            <p:custDataLst>
              <p:tags r:id="rId1"/>
            </p:custDataLst>
          </p:nvPr>
        </p:nvSpPr>
        <p:spPr>
          <a:xfrm>
            <a:off x="113122" y="266937"/>
            <a:ext cx="11915480" cy="815645"/>
          </a:xfrm>
        </p:spPr>
        <p:txBody>
          <a:bodyPr>
            <a:normAutofit/>
          </a:bodyPr>
          <a:lstStyle/>
          <a:p>
            <a:r>
              <a:rPr lang="fr-CA" sz="3200" b="1" dirty="0"/>
              <a:t>Les impacts sur les enfants à besoins particuliers.</a:t>
            </a:r>
          </a:p>
        </p:txBody>
      </p:sp>
      <p:sp>
        <p:nvSpPr>
          <p:cNvPr id="4" name="Rectangle 3">
            <a:extLst>
              <a:ext uri="{FF2B5EF4-FFF2-40B4-BE49-F238E27FC236}">
                <a16:creationId xmlns:a16="http://schemas.microsoft.com/office/drawing/2014/main" id="{3DE414C7-8DCA-B6DC-AB67-C564798B9EEC}"/>
              </a:ext>
            </a:extLst>
          </p:cNvPr>
          <p:cNvSpPr/>
          <p:nvPr>
            <p:custDataLst>
              <p:tags r:id="rId2"/>
            </p:custDataLst>
          </p:nvPr>
        </p:nvSpPr>
        <p:spPr>
          <a:xfrm>
            <a:off x="3572758" y="1253764"/>
            <a:ext cx="8058199" cy="29882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CA" sz="2400" b="1" dirty="0"/>
              <a:t>Une participante, pour qui 50% des enfants de son groupe a des besoins particuliers avec ou sans diagnostic, a expérimenté la lecture 1 à 1 avec un enfant qui démontrait peu d’intérêt, pour ensuite refaire la même lecture en grand groupe. Cette mise en pratique a permis d’observer que l’enfant est plus participatif autant lors de la lecture en individuelle que lors de la reprise en grand groupe. </a:t>
            </a:r>
          </a:p>
          <a:p>
            <a:pPr marL="0" indent="0">
              <a:buNone/>
            </a:pPr>
            <a:endParaRPr lang="fr-CA" sz="1800" b="1" dirty="0"/>
          </a:p>
        </p:txBody>
      </p:sp>
      <p:sp>
        <p:nvSpPr>
          <p:cNvPr id="5" name="Rectangle 4">
            <a:extLst>
              <a:ext uri="{FF2B5EF4-FFF2-40B4-BE49-F238E27FC236}">
                <a16:creationId xmlns:a16="http://schemas.microsoft.com/office/drawing/2014/main" id="{6FB241A1-06D1-DFC7-080A-1F3C62E49900}"/>
              </a:ext>
            </a:extLst>
          </p:cNvPr>
          <p:cNvSpPr/>
          <p:nvPr>
            <p:custDataLst>
              <p:tags r:id="rId3"/>
            </p:custDataLst>
          </p:nvPr>
        </p:nvSpPr>
        <p:spPr>
          <a:xfrm>
            <a:off x="3789574" y="4490105"/>
            <a:ext cx="7577431" cy="15807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sz="2400" b="1" dirty="0"/>
              <a:t>Une participante a réussi à susciter l’intérêt d’un enfant atteint d’un trouble du spectre de l’autisme en lui proposant des livres avec un sujet spécifique qui l’intéressait. </a:t>
            </a:r>
          </a:p>
        </p:txBody>
      </p:sp>
      <p:sp>
        <p:nvSpPr>
          <p:cNvPr id="3" name="Rectangle : coins arrondis 2">
            <a:extLst>
              <a:ext uri="{FF2B5EF4-FFF2-40B4-BE49-F238E27FC236}">
                <a16:creationId xmlns:a16="http://schemas.microsoft.com/office/drawing/2014/main" id="{56ABC88B-3E5A-97E0-13D4-D3A372CA33A4}"/>
              </a:ext>
            </a:extLst>
          </p:cNvPr>
          <p:cNvSpPr/>
          <p:nvPr>
            <p:custDataLst>
              <p:tags r:id="rId4"/>
            </p:custDataLst>
          </p:nvPr>
        </p:nvSpPr>
        <p:spPr>
          <a:xfrm>
            <a:off x="273377" y="1357460"/>
            <a:ext cx="2884602" cy="342193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solidFill>
              </a:rPr>
              <a:t>*Il est à noter que les statistiques sont basées sur quatre participantes étant donné qu’une d’entre elle n’avait pas d’enfants ayant des besoins particuliers dans son groupe.</a:t>
            </a:r>
          </a:p>
          <a:p>
            <a:pPr algn="ctr"/>
            <a:endParaRPr lang="fr-CA" dirty="0"/>
          </a:p>
        </p:txBody>
      </p:sp>
    </p:spTree>
    <p:extLst>
      <p:ext uri="{BB962C8B-B14F-4D97-AF65-F5344CB8AC3E}">
        <p14:creationId xmlns:p14="http://schemas.microsoft.com/office/powerpoint/2010/main" val="32739580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F8BD00-375C-3342-144E-6463E1BAD901}"/>
              </a:ext>
            </a:extLst>
          </p:cNvPr>
          <p:cNvSpPr>
            <a:spLocks noGrp="1"/>
          </p:cNvSpPr>
          <p:nvPr>
            <p:ph type="title"/>
            <p:custDataLst>
              <p:tags r:id="rId1"/>
            </p:custDataLst>
          </p:nvPr>
        </p:nvSpPr>
        <p:spPr>
          <a:xfrm>
            <a:off x="180559" y="169286"/>
            <a:ext cx="11535507" cy="1116811"/>
          </a:xfrm>
        </p:spPr>
        <p:txBody>
          <a:bodyPr>
            <a:normAutofit/>
          </a:bodyPr>
          <a:lstStyle/>
          <a:p>
            <a:r>
              <a:rPr lang="fr-CA" sz="3600" b="1" dirty="0"/>
              <a:t>Les propos des participantes sur les enfants à besoins particuliers.</a:t>
            </a:r>
            <a:endParaRPr lang="fr-CA" sz="3600" dirty="0"/>
          </a:p>
        </p:txBody>
      </p:sp>
      <p:sp>
        <p:nvSpPr>
          <p:cNvPr id="4" name="Rectangle : coins arrondis 3">
            <a:extLst>
              <a:ext uri="{FF2B5EF4-FFF2-40B4-BE49-F238E27FC236}">
                <a16:creationId xmlns:a16="http://schemas.microsoft.com/office/drawing/2014/main" id="{F2C05231-04D6-417E-0F61-D976812D6CAE}"/>
              </a:ext>
            </a:extLst>
          </p:cNvPr>
          <p:cNvSpPr/>
          <p:nvPr>
            <p:custDataLst>
              <p:tags r:id="rId2"/>
            </p:custDataLst>
          </p:nvPr>
        </p:nvSpPr>
        <p:spPr>
          <a:xfrm>
            <a:off x="180559" y="1286097"/>
            <a:ext cx="4925933" cy="4897540"/>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400" b="1" i="1" kern="0" dirty="0">
                <a:effectLst/>
                <a:ea typeface="Aptos" panose="020B0004020202020204" pitchFamily="34" charset="0"/>
                <a:cs typeface="Times New Roman" panose="02020603050405020304" pitchFamily="18" charset="0"/>
              </a:rPr>
              <a:t>« Avant, il y avait un enfant avec des besoins particuliers qui </a:t>
            </a:r>
            <a:r>
              <a:rPr lang="fr-CA" sz="2400" b="1" i="1" kern="0" dirty="0">
                <a:ea typeface="Aptos" panose="020B0004020202020204" pitchFamily="34" charset="0"/>
                <a:cs typeface="Times New Roman" panose="02020603050405020304" pitchFamily="18" charset="0"/>
              </a:rPr>
              <a:t>réclamait </a:t>
            </a:r>
            <a:r>
              <a:rPr lang="fr-CA" sz="2400" b="1" i="1" kern="0" dirty="0">
                <a:effectLst/>
                <a:ea typeface="Aptos" panose="020B0004020202020204" pitchFamily="34" charset="0"/>
                <a:cs typeface="Times New Roman" panose="02020603050405020304" pitchFamily="18" charset="0"/>
              </a:rPr>
              <a:t>un nouveau jouet,  quelque chose de très attrayant et visuel pour entrer dans le local sans crise. </a:t>
            </a:r>
          </a:p>
          <a:p>
            <a:pPr marL="0" indent="0">
              <a:buNone/>
            </a:pPr>
            <a:r>
              <a:rPr lang="fr-CA" sz="2400" b="1" i="1" kern="0" dirty="0">
                <a:effectLst/>
                <a:ea typeface="Aptos" panose="020B0004020202020204" pitchFamily="34" charset="0"/>
                <a:cs typeface="Times New Roman" panose="02020603050405020304" pitchFamily="18" charset="0"/>
              </a:rPr>
              <a:t>Maintenant, lorsqu’il arrive, il va vers ses livres favoris. </a:t>
            </a:r>
          </a:p>
          <a:p>
            <a:pPr marL="0" indent="0">
              <a:buNone/>
            </a:pPr>
            <a:r>
              <a:rPr lang="fr-CA" sz="2400" b="1" i="1" kern="0" dirty="0">
                <a:effectLst/>
                <a:ea typeface="Aptos" panose="020B0004020202020204" pitchFamily="34" charset="0"/>
                <a:cs typeface="Times New Roman" panose="02020603050405020304" pitchFamily="18" charset="0"/>
              </a:rPr>
              <a:t>C’est un grand pas, car l’objet livre pour lequel il n’avait vraiment aucun intérêt est devenu un objet transitionnel. » </a:t>
            </a:r>
            <a:r>
              <a:rPr lang="fr-CA" sz="2400" b="1" kern="0" dirty="0">
                <a:effectLst/>
                <a:ea typeface="Aptos" panose="020B0004020202020204" pitchFamily="34" charset="0"/>
                <a:cs typeface="Times New Roman" panose="02020603050405020304" pitchFamily="18" charset="0"/>
              </a:rPr>
              <a:t>Girafe</a:t>
            </a:r>
            <a:endParaRPr lang="fr-CA" sz="2400" b="1" kern="100" dirty="0">
              <a:effectLst/>
              <a:ea typeface="Aptos" panose="020B0004020202020204" pitchFamily="34" charset="0"/>
              <a:cs typeface="Times New Roman" panose="02020603050405020304" pitchFamily="18" charset="0"/>
            </a:endParaRPr>
          </a:p>
        </p:txBody>
      </p:sp>
      <p:sp>
        <p:nvSpPr>
          <p:cNvPr id="3" name="Rectangle : coins arrondis 2">
            <a:extLst>
              <a:ext uri="{FF2B5EF4-FFF2-40B4-BE49-F238E27FC236}">
                <a16:creationId xmlns:a16="http://schemas.microsoft.com/office/drawing/2014/main" id="{9DC81C46-AC2D-EE38-631D-C975525CB147}"/>
              </a:ext>
            </a:extLst>
          </p:cNvPr>
          <p:cNvSpPr/>
          <p:nvPr>
            <p:custDataLst>
              <p:tags r:id="rId3"/>
            </p:custDataLst>
          </p:nvPr>
        </p:nvSpPr>
        <p:spPr>
          <a:xfrm>
            <a:off x="5948312" y="806692"/>
            <a:ext cx="5269584" cy="203383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i="1" kern="0" dirty="0">
                <a:solidFill>
                  <a:schemeClr val="tx1"/>
                </a:solidFill>
                <a:effectLst/>
                <a:ea typeface="Aptos" panose="020B0004020202020204" pitchFamily="34" charset="0"/>
                <a:cs typeface="Baskerville Old Face" panose="02020602080505020303" pitchFamily="18" charset="0"/>
              </a:rPr>
              <a:t>« L’imagier a eu un certain impact sur les enfants qui rencontraient des difficultés de langage. » </a:t>
            </a:r>
            <a:r>
              <a:rPr lang="fr-CA" sz="24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Colibri</a:t>
            </a:r>
            <a:endParaRPr lang="fr-CA"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fr-CA" dirty="0"/>
          </a:p>
        </p:txBody>
      </p:sp>
      <p:sp>
        <p:nvSpPr>
          <p:cNvPr id="5" name="Rectangle : coins arrondis 4">
            <a:extLst>
              <a:ext uri="{FF2B5EF4-FFF2-40B4-BE49-F238E27FC236}">
                <a16:creationId xmlns:a16="http://schemas.microsoft.com/office/drawing/2014/main" id="{9815A72E-5FA6-3A59-7A05-0A96468E824B}"/>
              </a:ext>
            </a:extLst>
          </p:cNvPr>
          <p:cNvSpPr/>
          <p:nvPr>
            <p:custDataLst>
              <p:tags r:id="rId4"/>
            </p:custDataLst>
          </p:nvPr>
        </p:nvSpPr>
        <p:spPr>
          <a:xfrm>
            <a:off x="5106492" y="2711654"/>
            <a:ext cx="3167406" cy="176981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000" b="1" i="1" u="none" strike="noStrike" kern="0" dirty="0">
              <a:solidFill>
                <a:schemeClr val="tx1"/>
              </a:solidFill>
              <a:effectLst/>
              <a:ea typeface="Aptos" panose="020B0004020202020204" pitchFamily="34" charset="0"/>
              <a:cs typeface="Baskerville Old Face" panose="02020602080505020303" pitchFamily="18" charset="0"/>
            </a:endParaRPr>
          </a:p>
          <a:p>
            <a:pPr algn="ctr"/>
            <a:r>
              <a:rPr lang="fr-CA" sz="2000" b="1" i="1" u="none" strike="noStrike" kern="0" dirty="0">
                <a:solidFill>
                  <a:schemeClr val="tx1"/>
                </a:solidFill>
                <a:effectLst/>
                <a:ea typeface="Aptos" panose="020B0004020202020204" pitchFamily="34" charset="0"/>
                <a:cs typeface="Baskerville Old Face" panose="02020602080505020303" pitchFamily="18" charset="0"/>
              </a:rPr>
              <a:t>« Un enfant TSA niveau 2, il va dans le coin lecture pour socialiser avec les autres et se détendre. » </a:t>
            </a:r>
            <a:r>
              <a:rPr lang="fr-CA" sz="2000" b="1" u="none" strike="noStrike" kern="0" dirty="0">
                <a:solidFill>
                  <a:schemeClr val="tx1"/>
                </a:solidFill>
                <a:effectLst/>
                <a:ea typeface="Aptos" panose="020B0004020202020204" pitchFamily="34" charset="0"/>
                <a:cs typeface="Baskerville Old Face" panose="02020602080505020303" pitchFamily="18" charset="0"/>
              </a:rPr>
              <a:t>Girafe</a:t>
            </a:r>
            <a:endParaRPr lang="fr-CA" sz="2000" b="1" u="none" strike="noStrike" kern="100" dirty="0">
              <a:solidFill>
                <a:schemeClr val="tx1"/>
              </a:solidFill>
              <a:effectLst/>
              <a:ea typeface="Aptos" panose="020B0004020202020204" pitchFamily="34" charset="0"/>
              <a:cs typeface="Baskerville Old Face" panose="02020602080505020303" pitchFamily="18" charset="0"/>
            </a:endParaRPr>
          </a:p>
          <a:p>
            <a:pPr algn="ctr"/>
            <a:endParaRPr lang="fr-CA" dirty="0"/>
          </a:p>
        </p:txBody>
      </p:sp>
      <p:sp>
        <p:nvSpPr>
          <p:cNvPr id="6" name="Rectangle : coins arrondis 5">
            <a:extLst>
              <a:ext uri="{FF2B5EF4-FFF2-40B4-BE49-F238E27FC236}">
                <a16:creationId xmlns:a16="http://schemas.microsoft.com/office/drawing/2014/main" id="{50598F15-840B-38B2-823D-F7791A7482F3}"/>
              </a:ext>
            </a:extLst>
          </p:cNvPr>
          <p:cNvSpPr/>
          <p:nvPr>
            <p:custDataLst>
              <p:tags r:id="rId5"/>
            </p:custDataLst>
          </p:nvPr>
        </p:nvSpPr>
        <p:spPr>
          <a:xfrm>
            <a:off x="8688493" y="2505524"/>
            <a:ext cx="3322948" cy="218207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u="none" strike="noStrike"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 </a:t>
            </a:r>
            <a:r>
              <a:rPr lang="fr-CA" sz="2000" b="1" i="1" u="none" strike="noStrike" kern="0" dirty="0">
                <a:solidFill>
                  <a:schemeClr val="tx1"/>
                </a:solidFill>
                <a:effectLst/>
                <a:ea typeface="Aptos" panose="020B0004020202020204" pitchFamily="34" charset="0"/>
                <a:cs typeface="Baskerville Old Face" panose="02020602080505020303" pitchFamily="18" charset="0"/>
              </a:rPr>
              <a:t>« Un enfant avec un lien affectif difficile, lorsqu’il a un besoin de tranquillité, il va dans une bulle orange (fauteuil coquille) avec un livre. » </a:t>
            </a:r>
            <a:r>
              <a:rPr lang="fr-CA" sz="2000" b="1" u="none" strike="noStrike" kern="0" dirty="0">
                <a:solidFill>
                  <a:schemeClr val="tx1"/>
                </a:solidFill>
                <a:effectLst/>
                <a:ea typeface="Aptos" panose="020B0004020202020204" pitchFamily="34" charset="0"/>
                <a:cs typeface="Baskerville Old Face" panose="02020602080505020303" pitchFamily="18" charset="0"/>
              </a:rPr>
              <a:t>Girafe </a:t>
            </a:r>
            <a:endParaRPr lang="fr-CA" sz="2000" b="1" u="none" strike="noStrike" kern="100" dirty="0">
              <a:solidFill>
                <a:schemeClr val="tx1"/>
              </a:solidFill>
              <a:effectLst/>
              <a:ea typeface="Aptos" panose="020B0004020202020204" pitchFamily="34" charset="0"/>
              <a:cs typeface="Baskerville Old Face" panose="02020602080505020303" pitchFamily="18" charset="0"/>
            </a:endParaRPr>
          </a:p>
          <a:p>
            <a:pPr algn="ctr"/>
            <a:endParaRPr lang="fr-CA" dirty="0"/>
          </a:p>
        </p:txBody>
      </p:sp>
      <p:sp>
        <p:nvSpPr>
          <p:cNvPr id="7" name="Rectangle : coins arrondis 6">
            <a:extLst>
              <a:ext uri="{FF2B5EF4-FFF2-40B4-BE49-F238E27FC236}">
                <a16:creationId xmlns:a16="http://schemas.microsoft.com/office/drawing/2014/main" id="{6CCF75FF-6ABE-91CE-3433-4D98E9348E23}"/>
              </a:ext>
            </a:extLst>
          </p:cNvPr>
          <p:cNvSpPr/>
          <p:nvPr/>
        </p:nvSpPr>
        <p:spPr>
          <a:xfrm>
            <a:off x="5424034" y="4615287"/>
            <a:ext cx="4925933" cy="18467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2000" b="1" dirty="0"/>
              <a:t>Les participantes ont observé que lorsque la lecture est faite à l’extérieur, les enfants ayant des besoins particuliers dans leur groupe sont plus attentifs et plus clames, ils bougent moins.  </a:t>
            </a:r>
          </a:p>
        </p:txBody>
      </p:sp>
    </p:spTree>
    <p:extLst>
      <p:ext uri="{BB962C8B-B14F-4D97-AF65-F5344CB8AC3E}">
        <p14:creationId xmlns:p14="http://schemas.microsoft.com/office/powerpoint/2010/main" val="3064979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37ED6FA-A740-4E1A-8BE4-2C8582435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6790049-512E-A085-2400-B4429E109E25}"/>
              </a:ext>
            </a:extLst>
          </p:cNvPr>
          <p:cNvSpPr>
            <a:spLocks noGrp="1"/>
          </p:cNvSpPr>
          <p:nvPr>
            <p:ph type="title"/>
            <p:custDataLst>
              <p:tags r:id="rId3"/>
            </p:custDataLst>
          </p:nvPr>
        </p:nvSpPr>
        <p:spPr>
          <a:xfrm>
            <a:off x="1251083" y="4660681"/>
            <a:ext cx="9689834" cy="1125050"/>
          </a:xfrm>
        </p:spPr>
        <p:txBody>
          <a:bodyPr vert="horz" lIns="91440" tIns="45720" rIns="91440" bIns="45720" rtlCol="0" anchor="b">
            <a:noAutofit/>
          </a:bodyPr>
          <a:lstStyle/>
          <a:p>
            <a:pPr algn="ctr"/>
            <a:r>
              <a:rPr lang="en-US" sz="4000" b="1" dirty="0"/>
              <a:t>Les </a:t>
            </a:r>
            <a:r>
              <a:rPr lang="en-US" sz="4000" b="1" dirty="0" err="1"/>
              <a:t>nouvelles</a:t>
            </a:r>
            <a:r>
              <a:rPr lang="en-US" sz="4000" b="1" dirty="0"/>
              <a:t> </a:t>
            </a:r>
            <a:r>
              <a:rPr lang="en-US" sz="4000" b="1" dirty="0" err="1"/>
              <a:t>connaissances</a:t>
            </a:r>
            <a:r>
              <a:rPr lang="en-US" sz="4000" b="1" dirty="0"/>
              <a:t> sur la </a:t>
            </a:r>
            <a:r>
              <a:rPr lang="en-US" sz="4000" b="1" dirty="0" err="1"/>
              <a:t>littérature</a:t>
            </a:r>
            <a:r>
              <a:rPr lang="en-US" sz="4000" b="1" dirty="0"/>
              <a:t> pour la jeunesse</a:t>
            </a:r>
          </a:p>
        </p:txBody>
      </p:sp>
      <p:pic>
        <p:nvPicPr>
          <p:cNvPr id="4" name="Picture 10" descr="Gratuit La Lumière, Page, Conception Images de fond, Fond Livre L'éducation  « Fractal Graphique Contexte Fond de photo PNG et vecteurs | Abstract  artwork, Abstract, Artwork">
            <a:extLst>
              <a:ext uri="{FF2B5EF4-FFF2-40B4-BE49-F238E27FC236}">
                <a16:creationId xmlns:a16="http://schemas.microsoft.com/office/drawing/2014/main" id="{8848FD02-9BF1-D4DC-8BB7-3D2AD7B9473A}"/>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838200" y="554621"/>
            <a:ext cx="10515600" cy="32072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432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15C9EC-38F5-9795-1E67-B1AB01688E13}"/>
              </a:ext>
            </a:extLst>
          </p:cNvPr>
          <p:cNvSpPr>
            <a:spLocks noGrp="1"/>
          </p:cNvSpPr>
          <p:nvPr>
            <p:ph type="title"/>
            <p:custDataLst>
              <p:tags r:id="rId1"/>
            </p:custDataLst>
          </p:nvPr>
        </p:nvSpPr>
        <p:spPr>
          <a:xfrm>
            <a:off x="838200" y="190708"/>
            <a:ext cx="10515600" cy="1116811"/>
          </a:xfrm>
        </p:spPr>
        <p:txBody>
          <a:bodyPr>
            <a:normAutofit fontScale="90000"/>
          </a:bodyPr>
          <a:lstStyle/>
          <a:p>
            <a:r>
              <a:rPr lang="fr-CA" dirty="0"/>
              <a:t>L’impact de la formation continue</a:t>
            </a:r>
          </a:p>
        </p:txBody>
      </p:sp>
      <p:sp>
        <p:nvSpPr>
          <p:cNvPr id="4" name="Parchemin : vertical 3">
            <a:extLst>
              <a:ext uri="{FF2B5EF4-FFF2-40B4-BE49-F238E27FC236}">
                <a16:creationId xmlns:a16="http://schemas.microsoft.com/office/drawing/2014/main" id="{69D68AB8-CE45-9524-7CA9-FDC7939D3F4E}"/>
              </a:ext>
            </a:extLst>
          </p:cNvPr>
          <p:cNvSpPr/>
          <p:nvPr>
            <p:custDataLst>
              <p:tags r:id="rId2"/>
            </p:custDataLst>
          </p:nvPr>
        </p:nvSpPr>
        <p:spPr>
          <a:xfrm>
            <a:off x="152400" y="1520534"/>
            <a:ext cx="5257800" cy="5146758"/>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fr-CA" sz="2000" b="1" dirty="0"/>
              <a:t>On constate que toutes les données prouvent, dans un premier temps, que les participantes ont bien intégré les informations dispensées lors des formations. En mettant de l’avant des nouvelles pratiques, elles ont même réussi à aller au-delà des défis qui leur étaient proposés. Elles ont joué leur rôle de collaboratrices avec implication et motivation en se nourrissant les unes les autres sur l’exploration de leurs nouvelles pratiques sur le terrain avec la littérature pour la jeunesse. </a:t>
            </a:r>
          </a:p>
        </p:txBody>
      </p:sp>
      <p:sp>
        <p:nvSpPr>
          <p:cNvPr id="5" name="Parchemin : vertical 4">
            <a:extLst>
              <a:ext uri="{FF2B5EF4-FFF2-40B4-BE49-F238E27FC236}">
                <a16:creationId xmlns:a16="http://schemas.microsoft.com/office/drawing/2014/main" id="{FDE58985-5448-9314-2C5E-42464DBE4DFC}"/>
              </a:ext>
            </a:extLst>
          </p:cNvPr>
          <p:cNvSpPr/>
          <p:nvPr>
            <p:custDataLst>
              <p:tags r:id="rId3"/>
            </p:custDataLst>
          </p:nvPr>
        </p:nvSpPr>
        <p:spPr>
          <a:xfrm>
            <a:off x="4895851" y="1962150"/>
            <a:ext cx="3876674" cy="4486275"/>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buNone/>
            </a:pPr>
            <a:r>
              <a:rPr lang="fr-CA" sz="2400" b="1" dirty="0"/>
              <a:t>Elles sont devenues des chercheuses en nous faisant découvrir de nouvelles lectures et en expérimentant de nouvelles façons de faire. </a:t>
            </a:r>
          </a:p>
        </p:txBody>
      </p:sp>
      <p:sp>
        <p:nvSpPr>
          <p:cNvPr id="6" name="Parchemin : vertical 5">
            <a:extLst>
              <a:ext uri="{FF2B5EF4-FFF2-40B4-BE49-F238E27FC236}">
                <a16:creationId xmlns:a16="http://schemas.microsoft.com/office/drawing/2014/main" id="{75F3F6C4-78DD-1BDB-8340-20414C748296}"/>
              </a:ext>
            </a:extLst>
          </p:cNvPr>
          <p:cNvSpPr/>
          <p:nvPr>
            <p:custDataLst>
              <p:tags r:id="rId4"/>
            </p:custDataLst>
          </p:nvPr>
        </p:nvSpPr>
        <p:spPr>
          <a:xfrm>
            <a:off x="8343900" y="2619375"/>
            <a:ext cx="3333750" cy="3829050"/>
          </a:xfrm>
          <a:prstGeom prst="verticalScroll">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400" b="1" dirty="0">
                <a:solidFill>
                  <a:schemeClr val="tx1"/>
                </a:solidFill>
              </a:rPr>
              <a:t>Elles nous ont surprises par leur ouverture, leur enthousiasme et leur engagement.  </a:t>
            </a:r>
          </a:p>
        </p:txBody>
      </p:sp>
    </p:spTree>
    <p:extLst>
      <p:ext uri="{BB962C8B-B14F-4D97-AF65-F5344CB8AC3E}">
        <p14:creationId xmlns:p14="http://schemas.microsoft.com/office/powerpoint/2010/main" val="29042964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6B6E9-44D5-288B-C4D3-6998ADF5F316}"/>
              </a:ext>
            </a:extLst>
          </p:cNvPr>
          <p:cNvSpPr>
            <a:spLocks noGrp="1"/>
          </p:cNvSpPr>
          <p:nvPr>
            <p:ph type="title"/>
            <p:custDataLst>
              <p:tags r:id="rId1"/>
            </p:custDataLst>
          </p:nvPr>
        </p:nvSpPr>
        <p:spPr>
          <a:xfrm>
            <a:off x="838200" y="451641"/>
            <a:ext cx="10515600" cy="843760"/>
          </a:xfrm>
        </p:spPr>
        <p:txBody>
          <a:bodyPr>
            <a:normAutofit fontScale="90000"/>
          </a:bodyPr>
          <a:lstStyle/>
          <a:p>
            <a:r>
              <a:rPr lang="fr-CA" dirty="0"/>
              <a:t>L’impact de la formation continue</a:t>
            </a:r>
          </a:p>
        </p:txBody>
      </p:sp>
      <p:sp>
        <p:nvSpPr>
          <p:cNvPr id="4" name="Parchemin : vertical 3">
            <a:extLst>
              <a:ext uri="{FF2B5EF4-FFF2-40B4-BE49-F238E27FC236}">
                <a16:creationId xmlns:a16="http://schemas.microsoft.com/office/drawing/2014/main" id="{D6D7D36A-37F9-F41B-CE62-DEE784B62020}"/>
              </a:ext>
            </a:extLst>
          </p:cNvPr>
          <p:cNvSpPr/>
          <p:nvPr>
            <p:custDataLst>
              <p:tags r:id="rId2"/>
            </p:custDataLst>
          </p:nvPr>
        </p:nvSpPr>
        <p:spPr>
          <a:xfrm>
            <a:off x="137028" y="1485900"/>
            <a:ext cx="4688469" cy="487906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fr-CA" sz="2000" b="1" dirty="0"/>
              <a:t>Dès le début de la recherche, toutes les participantes </a:t>
            </a:r>
            <a:r>
              <a:rPr lang="fr-CA" sz="2000" b="1" kern="0" dirty="0">
                <a:latin typeface="Baskerville Old Face" panose="02020602080505020303" pitchFamily="18" charset="0"/>
              </a:rPr>
              <a:t>ont observé une </a:t>
            </a:r>
            <a:r>
              <a:rPr lang="fr-CA" sz="2000" b="1" kern="0" dirty="0">
                <a:effectLst/>
                <a:latin typeface="Baskerville Old Face" panose="02020602080505020303" pitchFamily="18" charset="0"/>
                <a:ea typeface="Aptos" panose="020B0004020202020204" pitchFamily="34" charset="0"/>
                <a:cs typeface="Baskerville Old Face" panose="02020602080505020303" pitchFamily="18" charset="0"/>
              </a:rPr>
              <a:t>augmentation de l’intérêt des enfants. Ceux-ci demandent plus souvent des histoires dans la journée, même à des moments hors de leurs habitudes routinières. </a:t>
            </a:r>
          </a:p>
        </p:txBody>
      </p:sp>
      <p:sp>
        <p:nvSpPr>
          <p:cNvPr id="5" name="Parchemin : vertical 4">
            <a:extLst>
              <a:ext uri="{FF2B5EF4-FFF2-40B4-BE49-F238E27FC236}">
                <a16:creationId xmlns:a16="http://schemas.microsoft.com/office/drawing/2014/main" id="{DE83703A-5F2A-8B8F-E737-6979145D279F}"/>
              </a:ext>
            </a:extLst>
          </p:cNvPr>
          <p:cNvSpPr/>
          <p:nvPr>
            <p:custDataLst>
              <p:tags r:id="rId3"/>
            </p:custDataLst>
          </p:nvPr>
        </p:nvSpPr>
        <p:spPr>
          <a:xfrm>
            <a:off x="4293322" y="1432711"/>
            <a:ext cx="6453141" cy="5141237"/>
          </a:xfrm>
          <a:prstGeom prst="verticalScroll">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On pourrait expliquer cette affirmation par le fait que dès le départ du groupe de recherche, les participantes ont démontré un grand intérêt pour cette dernière et elles ont rapidement modifié leurs pratiques avec le livre. </a:t>
            </a:r>
          </a:p>
          <a:p>
            <a:pPr marL="0" indent="0">
              <a:buNone/>
            </a:pPr>
            <a:r>
              <a:rPr lang="fr-CA" sz="2000" b="1" kern="0" dirty="0">
                <a:solidFill>
                  <a:schemeClr val="tx1"/>
                </a:solidFill>
                <a:latin typeface="Baskerville Old Face" panose="02020602080505020303" pitchFamily="18" charset="0"/>
                <a:ea typeface="Aptos" panose="020B0004020202020204" pitchFamily="34" charset="0"/>
                <a:cs typeface="Baskerville Old Face" panose="02020602080505020303" pitchFamily="18" charset="0"/>
              </a:rPr>
              <a:t>Les actions mises en place d’expérimentation ont eu </a:t>
            </a:r>
            <a:r>
              <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des effets positifs sur les enfants. </a:t>
            </a:r>
            <a:r>
              <a:rPr lang="fr-CA" sz="2000" b="1" kern="0" dirty="0">
                <a:solidFill>
                  <a:schemeClr val="tx1"/>
                </a:solidFill>
                <a:latin typeface="Baskerville Old Face" panose="02020602080505020303" pitchFamily="18" charset="0"/>
                <a:ea typeface="Aptos" panose="020B0004020202020204" pitchFamily="34" charset="0"/>
                <a:cs typeface="Baskerville Old Face" panose="02020602080505020303" pitchFamily="18" charset="0"/>
              </a:rPr>
              <a:t>Il est donc probable</a:t>
            </a:r>
            <a:r>
              <a:rPr lang="fr-CA" sz="2000" b="1" kern="0" dirty="0">
                <a:solidFill>
                  <a:schemeClr val="tx1"/>
                </a:solidFill>
                <a:effectLst/>
                <a:latin typeface="Baskerville Old Face" panose="02020602080505020303" pitchFamily="18" charset="0"/>
                <a:ea typeface="Aptos" panose="020B0004020202020204" pitchFamily="34" charset="0"/>
                <a:cs typeface="Baskerville Old Face" panose="02020602080505020303" pitchFamily="18" charset="0"/>
              </a:rPr>
              <a:t> que la passion pour le sujet de recherche et les premières connaissances acquises lors de la formation 1 aient eu des impacts rapidement.</a:t>
            </a:r>
            <a:endParaRPr lang="fr-CA" sz="2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27302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6"/>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5"/>
</p:tagLst>
</file>

<file path=ppt/tags/tag248.xml><?xml version="1.0" encoding="utf-8"?>
<p:tagLst xmlns:a="http://schemas.openxmlformats.org/drawingml/2006/main" xmlns:r="http://schemas.openxmlformats.org/officeDocument/2006/relationships" xmlns:p="http://schemas.openxmlformats.org/presentationml/2006/main">
  <p:tag name="NUM" val="6"/>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4"/>
</p:tagLst>
</file>

<file path=ppt/tags/tag256.xml><?xml version="1.0" encoding="utf-8"?>
<p:tagLst xmlns:a="http://schemas.openxmlformats.org/drawingml/2006/main" xmlns:r="http://schemas.openxmlformats.org/officeDocument/2006/relationships" xmlns:p="http://schemas.openxmlformats.org/presentationml/2006/main">
  <p:tag name="NUM" val="5"/>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1"/>
</p:tagLst>
</file>

<file path=ppt/tags/tag271.xml><?xml version="1.0" encoding="utf-8"?>
<p:tagLst xmlns:a="http://schemas.openxmlformats.org/drawingml/2006/main" xmlns:r="http://schemas.openxmlformats.org/officeDocument/2006/relationships" xmlns:p="http://schemas.openxmlformats.org/presentationml/2006/main">
  <p:tag name="NUM" val="2"/>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1"/>
</p:tagLst>
</file>

<file path=ppt/tags/tag283.xml><?xml version="1.0" encoding="utf-8"?>
<p:tagLst xmlns:a="http://schemas.openxmlformats.org/drawingml/2006/main" xmlns:r="http://schemas.openxmlformats.org/officeDocument/2006/relationships" xmlns:p="http://schemas.openxmlformats.org/presentationml/2006/main">
  <p:tag name="NUM" val="2"/>
</p:tagLst>
</file>

<file path=ppt/tags/tag284.xml><?xml version="1.0" encoding="utf-8"?>
<p:tagLst xmlns:a="http://schemas.openxmlformats.org/drawingml/2006/main" xmlns:r="http://schemas.openxmlformats.org/officeDocument/2006/relationships" xmlns:p="http://schemas.openxmlformats.org/presentationml/2006/main">
  <p:tag name="NUM" val="3"/>
</p:tagLst>
</file>

<file path=ppt/tags/tag285.xml><?xml version="1.0" encoding="utf-8"?>
<p:tagLst xmlns:a="http://schemas.openxmlformats.org/drawingml/2006/main" xmlns:r="http://schemas.openxmlformats.org/officeDocument/2006/relationships" xmlns:p="http://schemas.openxmlformats.org/presentationml/2006/main">
  <p:tag name="NUM" val="4"/>
</p:tagLst>
</file>

<file path=ppt/tags/tag286.xml><?xml version="1.0" encoding="utf-8"?>
<p:tagLst xmlns:a="http://schemas.openxmlformats.org/drawingml/2006/main" xmlns:r="http://schemas.openxmlformats.org/officeDocument/2006/relationships" xmlns:p="http://schemas.openxmlformats.org/presentationml/2006/main">
  <p:tag name="NUM" val="5"/>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5"/>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3"/>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1"/>
</p:tagLst>
</file>

<file path=ppt/tags/tag304.xml><?xml version="1.0" encoding="utf-8"?>
<p:tagLst xmlns:a="http://schemas.openxmlformats.org/drawingml/2006/main" xmlns:r="http://schemas.openxmlformats.org/officeDocument/2006/relationships" xmlns:p="http://schemas.openxmlformats.org/presentationml/2006/main">
  <p:tag name="NUM" val="2"/>
</p:tagLst>
</file>

<file path=ppt/tags/tag305.xml><?xml version="1.0" encoding="utf-8"?>
<p:tagLst xmlns:a="http://schemas.openxmlformats.org/drawingml/2006/main" xmlns:r="http://schemas.openxmlformats.org/officeDocument/2006/relationships" xmlns:p="http://schemas.openxmlformats.org/presentationml/2006/main">
  <p:tag name="NUM" val="3"/>
</p:tagLst>
</file>

<file path=ppt/tags/tag306.xml><?xml version="1.0" encoding="utf-8"?>
<p:tagLst xmlns:a="http://schemas.openxmlformats.org/drawingml/2006/main" xmlns:r="http://schemas.openxmlformats.org/officeDocument/2006/relationships" xmlns:p="http://schemas.openxmlformats.org/presentationml/2006/main">
  <p:tag name="NUM" val="4"/>
</p:tagLst>
</file>

<file path=ppt/tags/tag307.xml><?xml version="1.0" encoding="utf-8"?>
<p:tagLst xmlns:a="http://schemas.openxmlformats.org/drawingml/2006/main" xmlns:r="http://schemas.openxmlformats.org/officeDocument/2006/relationships" xmlns:p="http://schemas.openxmlformats.org/presentationml/2006/main">
  <p:tag name="NUM" val="5"/>
</p:tagLst>
</file>

<file path=ppt/tags/tag308.xml><?xml version="1.0" encoding="utf-8"?>
<p:tagLst xmlns:a="http://schemas.openxmlformats.org/drawingml/2006/main" xmlns:r="http://schemas.openxmlformats.org/officeDocument/2006/relationships" xmlns:p="http://schemas.openxmlformats.org/presentationml/2006/main">
  <p:tag name="NUM" val="6"/>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3"/>
</p:tagLst>
</file>

<file path=ppt/tags/tag312.xml><?xml version="1.0" encoding="utf-8"?>
<p:tagLst xmlns:a="http://schemas.openxmlformats.org/drawingml/2006/main" xmlns:r="http://schemas.openxmlformats.org/officeDocument/2006/relationships" xmlns:p="http://schemas.openxmlformats.org/presentationml/2006/main">
  <p:tag name="NUM" val="4"/>
</p:tagLst>
</file>

<file path=ppt/tags/tag313.xml><?xml version="1.0" encoding="utf-8"?>
<p:tagLst xmlns:a="http://schemas.openxmlformats.org/drawingml/2006/main" xmlns:r="http://schemas.openxmlformats.org/officeDocument/2006/relationships" xmlns:p="http://schemas.openxmlformats.org/presentationml/2006/main">
  <p:tag name="NUM" val="5"/>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4"/>
</p:tagLst>
</file>

<file path=ppt/tags/tag318.xml><?xml version="1.0" encoding="utf-8"?>
<p:tagLst xmlns:a="http://schemas.openxmlformats.org/drawingml/2006/main" xmlns:r="http://schemas.openxmlformats.org/officeDocument/2006/relationships" xmlns:p="http://schemas.openxmlformats.org/presentationml/2006/main">
  <p:tag name="NUM" val="5"/>
</p:tagLst>
</file>

<file path=ppt/tags/tag319.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20.xml><?xml version="1.0" encoding="utf-8"?>
<p:tagLst xmlns:a="http://schemas.openxmlformats.org/drawingml/2006/main" xmlns:r="http://schemas.openxmlformats.org/officeDocument/2006/relationships" xmlns:p="http://schemas.openxmlformats.org/presentationml/2006/main">
  <p:tag name="NUM" val="7"/>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3"/>
</p:tagLst>
</file>

<file path=ppt/tags/tag324.xml><?xml version="1.0" encoding="utf-8"?>
<p:tagLst xmlns:a="http://schemas.openxmlformats.org/drawingml/2006/main" xmlns:r="http://schemas.openxmlformats.org/officeDocument/2006/relationships" xmlns:p="http://schemas.openxmlformats.org/presentationml/2006/main">
  <p:tag name="NUM" val="1"/>
</p:tagLst>
</file>

<file path=ppt/tags/tag325.xml><?xml version="1.0" encoding="utf-8"?>
<p:tagLst xmlns:a="http://schemas.openxmlformats.org/drawingml/2006/main" xmlns:r="http://schemas.openxmlformats.org/officeDocument/2006/relationships" xmlns:p="http://schemas.openxmlformats.org/presentationml/2006/main">
  <p:tag name="NUM" val="2"/>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4"/>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5"/>
</p:tagLst>
</file>

<file path=ppt/tags/tag333.xml><?xml version="1.0" encoding="utf-8"?>
<p:tagLst xmlns:a="http://schemas.openxmlformats.org/drawingml/2006/main" xmlns:r="http://schemas.openxmlformats.org/officeDocument/2006/relationships" xmlns:p="http://schemas.openxmlformats.org/presentationml/2006/main">
  <p:tag name="NUM" val="1"/>
</p:tagLst>
</file>

<file path=ppt/tags/tag334.xml><?xml version="1.0" encoding="utf-8"?>
<p:tagLst xmlns:a="http://schemas.openxmlformats.org/drawingml/2006/main" xmlns:r="http://schemas.openxmlformats.org/officeDocument/2006/relationships" xmlns:p="http://schemas.openxmlformats.org/presentationml/2006/main">
  <p:tag name="NUM" val="2"/>
</p:tagLst>
</file>

<file path=ppt/tags/tag335.xml><?xml version="1.0" encoding="utf-8"?>
<p:tagLst xmlns:a="http://schemas.openxmlformats.org/drawingml/2006/main" xmlns:r="http://schemas.openxmlformats.org/officeDocument/2006/relationships" xmlns:p="http://schemas.openxmlformats.org/presentationml/2006/main">
  <p:tag name="NUM" val="3"/>
</p:tagLst>
</file>

<file path=ppt/tags/tag336.xml><?xml version="1.0" encoding="utf-8"?>
<p:tagLst xmlns:a="http://schemas.openxmlformats.org/drawingml/2006/main" xmlns:r="http://schemas.openxmlformats.org/officeDocument/2006/relationships" xmlns:p="http://schemas.openxmlformats.org/presentationml/2006/main">
  <p:tag name="NUM" val="4"/>
</p:tagLst>
</file>

<file path=ppt/tags/tag337.xml><?xml version="1.0" encoding="utf-8"?>
<p:tagLst xmlns:a="http://schemas.openxmlformats.org/drawingml/2006/main" xmlns:r="http://schemas.openxmlformats.org/officeDocument/2006/relationships" xmlns:p="http://schemas.openxmlformats.org/presentationml/2006/main">
  <p:tag name="NUM" val="5"/>
</p:tagLst>
</file>

<file path=ppt/tags/tag338.xml><?xml version="1.0" encoding="utf-8"?>
<p:tagLst xmlns:a="http://schemas.openxmlformats.org/drawingml/2006/main" xmlns:r="http://schemas.openxmlformats.org/officeDocument/2006/relationships" xmlns:p="http://schemas.openxmlformats.org/presentationml/2006/main">
  <p:tag name="NUM" val="6"/>
</p:tagLst>
</file>

<file path=ppt/tags/tag339.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2"/>
</p:tagLst>
</file>

<file path=ppt/tags/tag341.xml><?xml version="1.0" encoding="utf-8"?>
<p:tagLst xmlns:a="http://schemas.openxmlformats.org/drawingml/2006/main" xmlns:r="http://schemas.openxmlformats.org/officeDocument/2006/relationships" xmlns:p="http://schemas.openxmlformats.org/presentationml/2006/main">
  <p:tag name="NUM" val="3"/>
</p:tagLst>
</file>

<file path=ppt/tags/tag342.xml><?xml version="1.0" encoding="utf-8"?>
<p:tagLst xmlns:a="http://schemas.openxmlformats.org/drawingml/2006/main" xmlns:r="http://schemas.openxmlformats.org/officeDocument/2006/relationships" xmlns:p="http://schemas.openxmlformats.org/presentationml/2006/main">
  <p:tag name="NUM" val="4"/>
</p:tagLst>
</file>

<file path=ppt/tags/tag343.xml><?xml version="1.0" encoding="utf-8"?>
<p:tagLst xmlns:a="http://schemas.openxmlformats.org/drawingml/2006/main" xmlns:r="http://schemas.openxmlformats.org/officeDocument/2006/relationships" xmlns:p="http://schemas.openxmlformats.org/presentationml/2006/main">
  <p:tag name="NUM" val="5"/>
</p:tagLst>
</file>

<file path=ppt/tags/tag344.xml><?xml version="1.0" encoding="utf-8"?>
<p:tagLst xmlns:a="http://schemas.openxmlformats.org/drawingml/2006/main" xmlns:r="http://schemas.openxmlformats.org/officeDocument/2006/relationships" xmlns:p="http://schemas.openxmlformats.org/presentationml/2006/main">
  <p:tag name="NUM" val="1"/>
</p:tagLst>
</file>

<file path=ppt/tags/tag345.xml><?xml version="1.0" encoding="utf-8"?>
<p:tagLst xmlns:a="http://schemas.openxmlformats.org/drawingml/2006/main" xmlns:r="http://schemas.openxmlformats.org/officeDocument/2006/relationships" xmlns:p="http://schemas.openxmlformats.org/presentationml/2006/main">
  <p:tag name="NUM" val="2"/>
</p:tagLst>
</file>

<file path=ppt/tags/tag346.xml><?xml version="1.0" encoding="utf-8"?>
<p:tagLst xmlns:a="http://schemas.openxmlformats.org/drawingml/2006/main" xmlns:r="http://schemas.openxmlformats.org/officeDocument/2006/relationships" xmlns:p="http://schemas.openxmlformats.org/presentationml/2006/main">
  <p:tag name="NUM" val="3"/>
</p:tagLst>
</file>

<file path=ppt/tags/tag347.xml><?xml version="1.0" encoding="utf-8"?>
<p:tagLst xmlns:a="http://schemas.openxmlformats.org/drawingml/2006/main" xmlns:r="http://schemas.openxmlformats.org/officeDocument/2006/relationships" xmlns:p="http://schemas.openxmlformats.org/presentationml/2006/main">
  <p:tag name="NUM" val="1"/>
</p:tagLst>
</file>

<file path=ppt/tags/tag348.xml><?xml version="1.0" encoding="utf-8"?>
<p:tagLst xmlns:a="http://schemas.openxmlformats.org/drawingml/2006/main" xmlns:r="http://schemas.openxmlformats.org/officeDocument/2006/relationships" xmlns:p="http://schemas.openxmlformats.org/presentationml/2006/main">
  <p:tag name="NUM" val="2"/>
</p:tagLst>
</file>

<file path=ppt/tags/tag349.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4"/>
</p:tagLst>
</file>

<file path=ppt/tags/tag351.xml><?xml version="1.0" encoding="utf-8"?>
<p:tagLst xmlns:a="http://schemas.openxmlformats.org/drawingml/2006/main" xmlns:r="http://schemas.openxmlformats.org/officeDocument/2006/relationships" xmlns:p="http://schemas.openxmlformats.org/presentationml/2006/main">
  <p:tag name="NUM" val="5"/>
</p:tagLst>
</file>

<file path=ppt/tags/tag352.xml><?xml version="1.0" encoding="utf-8"?>
<p:tagLst xmlns:a="http://schemas.openxmlformats.org/drawingml/2006/main" xmlns:r="http://schemas.openxmlformats.org/officeDocument/2006/relationships" xmlns:p="http://schemas.openxmlformats.org/presentationml/2006/main">
  <p:tag name="NUM" val="1"/>
</p:tagLst>
</file>

<file path=ppt/tags/tag353.xml><?xml version="1.0" encoding="utf-8"?>
<p:tagLst xmlns:a="http://schemas.openxmlformats.org/drawingml/2006/main" xmlns:r="http://schemas.openxmlformats.org/officeDocument/2006/relationships" xmlns:p="http://schemas.openxmlformats.org/presentationml/2006/main">
  <p:tag name="NUM" val="2"/>
</p:tagLst>
</file>

<file path=ppt/tags/tag354.xml><?xml version="1.0" encoding="utf-8"?>
<p:tagLst xmlns:a="http://schemas.openxmlformats.org/drawingml/2006/main" xmlns:r="http://schemas.openxmlformats.org/officeDocument/2006/relationships" xmlns:p="http://schemas.openxmlformats.org/presentationml/2006/main">
  <p:tag name="NUM" val="3"/>
</p:tagLst>
</file>

<file path=ppt/tags/tag355.xml><?xml version="1.0" encoding="utf-8"?>
<p:tagLst xmlns:a="http://schemas.openxmlformats.org/drawingml/2006/main" xmlns:r="http://schemas.openxmlformats.org/officeDocument/2006/relationships" xmlns:p="http://schemas.openxmlformats.org/presentationml/2006/main">
  <p:tag name="NUM" val="1"/>
</p:tagLst>
</file>

<file path=ppt/tags/tag356.xml><?xml version="1.0" encoding="utf-8"?>
<p:tagLst xmlns:a="http://schemas.openxmlformats.org/drawingml/2006/main" xmlns:r="http://schemas.openxmlformats.org/officeDocument/2006/relationships" xmlns:p="http://schemas.openxmlformats.org/presentationml/2006/main">
  <p:tag name="NUM" val="2"/>
</p:tagLst>
</file>

<file path=ppt/tags/tag357.xml><?xml version="1.0" encoding="utf-8"?>
<p:tagLst xmlns:a="http://schemas.openxmlformats.org/drawingml/2006/main" xmlns:r="http://schemas.openxmlformats.org/officeDocument/2006/relationships" xmlns:p="http://schemas.openxmlformats.org/presentationml/2006/main">
  <p:tag name="NUM" val="3"/>
</p:tagLst>
</file>

<file path=ppt/tags/tag358.xml><?xml version="1.0" encoding="utf-8"?>
<p:tagLst xmlns:a="http://schemas.openxmlformats.org/drawingml/2006/main" xmlns:r="http://schemas.openxmlformats.org/officeDocument/2006/relationships" xmlns:p="http://schemas.openxmlformats.org/presentationml/2006/main">
  <p:tag name="NUM" val="4"/>
</p:tagLst>
</file>

<file path=ppt/tags/tag359.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2"/>
</p:tagLst>
</file>

<file path=ppt/tags/tag361.xml><?xml version="1.0" encoding="utf-8"?>
<p:tagLst xmlns:a="http://schemas.openxmlformats.org/drawingml/2006/main" xmlns:r="http://schemas.openxmlformats.org/officeDocument/2006/relationships" xmlns:p="http://schemas.openxmlformats.org/presentationml/2006/main">
  <p:tag name="NUM" val="3"/>
</p:tagLst>
</file>

<file path=ppt/tags/tag362.xml><?xml version="1.0" encoding="utf-8"?>
<p:tagLst xmlns:a="http://schemas.openxmlformats.org/drawingml/2006/main" xmlns:r="http://schemas.openxmlformats.org/officeDocument/2006/relationships" xmlns:p="http://schemas.openxmlformats.org/presentationml/2006/main">
  <p:tag name="NUM" val="4"/>
</p:tagLst>
</file>

<file path=ppt/tags/tag363.xml><?xml version="1.0" encoding="utf-8"?>
<p:tagLst xmlns:a="http://schemas.openxmlformats.org/drawingml/2006/main" xmlns:r="http://schemas.openxmlformats.org/officeDocument/2006/relationships" xmlns:p="http://schemas.openxmlformats.org/presentationml/2006/main">
  <p:tag name="NUM" val="1"/>
</p:tagLst>
</file>

<file path=ppt/tags/tag364.xml><?xml version="1.0" encoding="utf-8"?>
<p:tagLst xmlns:a="http://schemas.openxmlformats.org/drawingml/2006/main" xmlns:r="http://schemas.openxmlformats.org/officeDocument/2006/relationships" xmlns:p="http://schemas.openxmlformats.org/presentationml/2006/main">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4"/>
</p:tagLst>
</file>

<file path=ppt/tags/tag367.xml><?xml version="1.0" encoding="utf-8"?>
<p:tagLst xmlns:a="http://schemas.openxmlformats.org/drawingml/2006/main" xmlns:r="http://schemas.openxmlformats.org/officeDocument/2006/relationships" xmlns:p="http://schemas.openxmlformats.org/presentationml/2006/main">
  <p:tag name="NUM" val="5"/>
</p:tagLst>
</file>

<file path=ppt/tags/tag368.xml><?xml version="1.0" encoding="utf-8"?>
<p:tagLst xmlns:a="http://schemas.openxmlformats.org/drawingml/2006/main" xmlns:r="http://schemas.openxmlformats.org/officeDocument/2006/relationships" xmlns:p="http://schemas.openxmlformats.org/presentationml/2006/main">
  <p:tag name="NUM" val="1"/>
</p:tagLst>
</file>

<file path=ppt/tags/tag369.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3"/>
</p:tagLst>
</file>

<file path=ppt/tags/tag371.xml><?xml version="1.0" encoding="utf-8"?>
<p:tagLst xmlns:a="http://schemas.openxmlformats.org/drawingml/2006/main" xmlns:r="http://schemas.openxmlformats.org/officeDocument/2006/relationships" xmlns:p="http://schemas.openxmlformats.org/presentationml/2006/main">
  <p:tag name="NUM" val="4"/>
</p:tagLst>
</file>

<file path=ppt/tags/tag372.xml><?xml version="1.0" encoding="utf-8"?>
<p:tagLst xmlns:a="http://schemas.openxmlformats.org/drawingml/2006/main" xmlns:r="http://schemas.openxmlformats.org/officeDocument/2006/relationships" xmlns:p="http://schemas.openxmlformats.org/presentationml/2006/main">
  <p:tag name="NUM" val="5"/>
</p:tagLst>
</file>

<file path=ppt/tags/tag373.xml><?xml version="1.0" encoding="utf-8"?>
<p:tagLst xmlns:a="http://schemas.openxmlformats.org/drawingml/2006/main" xmlns:r="http://schemas.openxmlformats.org/officeDocument/2006/relationships" xmlns:p="http://schemas.openxmlformats.org/presentationml/2006/main">
  <p:tag name="NUM" val="1"/>
</p:tagLst>
</file>

<file path=ppt/tags/tag374.xml><?xml version="1.0" encoding="utf-8"?>
<p:tagLst xmlns:a="http://schemas.openxmlformats.org/drawingml/2006/main" xmlns:r="http://schemas.openxmlformats.org/officeDocument/2006/relationships" xmlns:p="http://schemas.openxmlformats.org/presentationml/2006/main">
  <p:tag name="NUM" val="2"/>
</p:tagLst>
</file>

<file path=ppt/tags/tag375.xml><?xml version="1.0" encoding="utf-8"?>
<p:tagLst xmlns:a="http://schemas.openxmlformats.org/drawingml/2006/main" xmlns:r="http://schemas.openxmlformats.org/officeDocument/2006/relationships" xmlns:p="http://schemas.openxmlformats.org/presentationml/2006/main">
  <p:tag name="NUM" val="3"/>
</p:tagLst>
</file>

<file path=ppt/tags/tag376.xml><?xml version="1.0" encoding="utf-8"?>
<p:tagLst xmlns:a="http://schemas.openxmlformats.org/drawingml/2006/main" xmlns:r="http://schemas.openxmlformats.org/officeDocument/2006/relationships" xmlns:p="http://schemas.openxmlformats.org/presentationml/2006/main">
  <p:tag name="NUM" val="4"/>
</p:tagLst>
</file>

<file path=ppt/tags/tag377.xml><?xml version="1.0" encoding="utf-8"?>
<p:tagLst xmlns:a="http://schemas.openxmlformats.org/drawingml/2006/main" xmlns:r="http://schemas.openxmlformats.org/officeDocument/2006/relationships" xmlns:p="http://schemas.openxmlformats.org/presentationml/2006/main">
  <p:tag name="NUM" val="5"/>
</p:tagLst>
</file>

<file path=ppt/tags/tag378.xml><?xml version="1.0" encoding="utf-8"?>
<p:tagLst xmlns:a="http://schemas.openxmlformats.org/drawingml/2006/main" xmlns:r="http://schemas.openxmlformats.org/officeDocument/2006/relationships" xmlns:p="http://schemas.openxmlformats.org/presentationml/2006/main">
  <p:tag name="NUM" val="1"/>
</p:tagLst>
</file>

<file path=ppt/tags/tag379.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80.xml><?xml version="1.0" encoding="utf-8"?>
<p:tagLst xmlns:a="http://schemas.openxmlformats.org/drawingml/2006/main" xmlns:r="http://schemas.openxmlformats.org/officeDocument/2006/relationships" xmlns:p="http://schemas.openxmlformats.org/presentationml/2006/main">
  <p:tag name="NUM" val="3"/>
</p:tagLst>
</file>

<file path=ppt/tags/tag381.xml><?xml version="1.0" encoding="utf-8"?>
<p:tagLst xmlns:a="http://schemas.openxmlformats.org/drawingml/2006/main" xmlns:r="http://schemas.openxmlformats.org/officeDocument/2006/relationships" xmlns:p="http://schemas.openxmlformats.org/presentationml/2006/main">
  <p:tag name="NUM" val="4"/>
</p:tagLst>
</file>

<file path=ppt/tags/tag382.xml><?xml version="1.0" encoding="utf-8"?>
<p:tagLst xmlns:a="http://schemas.openxmlformats.org/drawingml/2006/main" xmlns:r="http://schemas.openxmlformats.org/officeDocument/2006/relationships" xmlns:p="http://schemas.openxmlformats.org/presentationml/2006/main">
  <p:tag name="NUM" val="5"/>
</p:tagLst>
</file>

<file path=ppt/tags/tag383.xml><?xml version="1.0" encoding="utf-8"?>
<p:tagLst xmlns:a="http://schemas.openxmlformats.org/drawingml/2006/main" xmlns:r="http://schemas.openxmlformats.org/officeDocument/2006/relationships" xmlns:p="http://schemas.openxmlformats.org/presentationml/2006/main">
  <p:tag name="NUM" val="6"/>
</p:tagLst>
</file>

<file path=ppt/tags/tag384.xml><?xml version="1.0" encoding="utf-8"?>
<p:tagLst xmlns:a="http://schemas.openxmlformats.org/drawingml/2006/main" xmlns:r="http://schemas.openxmlformats.org/officeDocument/2006/relationships" xmlns:p="http://schemas.openxmlformats.org/presentationml/2006/main">
  <p:tag name="NUM" val="7"/>
</p:tagLst>
</file>

<file path=ppt/tags/tag385.xml><?xml version="1.0" encoding="utf-8"?>
<p:tagLst xmlns:a="http://schemas.openxmlformats.org/drawingml/2006/main" xmlns:r="http://schemas.openxmlformats.org/officeDocument/2006/relationships" xmlns:p="http://schemas.openxmlformats.org/presentationml/2006/main">
  <p:tag name="NUM" val="1"/>
</p:tagLst>
</file>

<file path=ppt/tags/tag386.xml><?xml version="1.0" encoding="utf-8"?>
<p:tagLst xmlns:a="http://schemas.openxmlformats.org/drawingml/2006/main" xmlns:r="http://schemas.openxmlformats.org/officeDocument/2006/relationships" xmlns:p="http://schemas.openxmlformats.org/presentationml/2006/main">
  <p:tag name="NUM" val="2"/>
</p:tagLst>
</file>

<file path=ppt/tags/tag387.xml><?xml version="1.0" encoding="utf-8"?>
<p:tagLst xmlns:a="http://schemas.openxmlformats.org/drawingml/2006/main" xmlns:r="http://schemas.openxmlformats.org/officeDocument/2006/relationships" xmlns:p="http://schemas.openxmlformats.org/presentationml/2006/main">
  <p:tag name="NUM" val="3"/>
</p:tagLst>
</file>

<file path=ppt/tags/tag388.xml><?xml version="1.0" encoding="utf-8"?>
<p:tagLst xmlns:a="http://schemas.openxmlformats.org/drawingml/2006/main" xmlns:r="http://schemas.openxmlformats.org/officeDocument/2006/relationships" xmlns:p="http://schemas.openxmlformats.org/presentationml/2006/main">
  <p:tag name="NUM" val="4"/>
</p:tagLst>
</file>

<file path=ppt/tags/tag389.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390.xml><?xml version="1.0" encoding="utf-8"?>
<p:tagLst xmlns:a="http://schemas.openxmlformats.org/drawingml/2006/main" xmlns:r="http://schemas.openxmlformats.org/officeDocument/2006/relationships" xmlns:p="http://schemas.openxmlformats.org/presentationml/2006/main">
  <p:tag name="NUM" val="2"/>
</p:tagLst>
</file>

<file path=ppt/tags/tag391.xml><?xml version="1.0" encoding="utf-8"?>
<p:tagLst xmlns:a="http://schemas.openxmlformats.org/drawingml/2006/main" xmlns:r="http://schemas.openxmlformats.org/officeDocument/2006/relationships" xmlns:p="http://schemas.openxmlformats.org/presentationml/2006/main">
  <p:tag name="NUM" val="3"/>
</p:tagLst>
</file>

<file path=ppt/tags/tag392.xml><?xml version="1.0" encoding="utf-8"?>
<p:tagLst xmlns:a="http://schemas.openxmlformats.org/drawingml/2006/main" xmlns:r="http://schemas.openxmlformats.org/officeDocument/2006/relationships" xmlns:p="http://schemas.openxmlformats.org/presentationml/2006/main">
  <p:tag name="NUM" val="4"/>
</p:tagLst>
</file>

<file path=ppt/tags/tag393.xml><?xml version="1.0" encoding="utf-8"?>
<p:tagLst xmlns:a="http://schemas.openxmlformats.org/drawingml/2006/main" xmlns:r="http://schemas.openxmlformats.org/officeDocument/2006/relationships" xmlns:p="http://schemas.openxmlformats.org/presentationml/2006/main">
  <p:tag name="NUM" val="5"/>
</p:tagLst>
</file>

<file path=ppt/tags/tag394.xml><?xml version="1.0" encoding="utf-8"?>
<p:tagLst xmlns:a="http://schemas.openxmlformats.org/drawingml/2006/main" xmlns:r="http://schemas.openxmlformats.org/officeDocument/2006/relationships" xmlns:p="http://schemas.openxmlformats.org/presentationml/2006/main">
  <p:tag name="NUM" val="1"/>
</p:tagLst>
</file>

<file path=ppt/tags/tag395.xml><?xml version="1.0" encoding="utf-8"?>
<p:tagLst xmlns:a="http://schemas.openxmlformats.org/drawingml/2006/main" xmlns:r="http://schemas.openxmlformats.org/officeDocument/2006/relationships" xmlns:p="http://schemas.openxmlformats.org/presentationml/2006/main">
  <p:tag name="NUM" val="2"/>
</p:tagLst>
</file>

<file path=ppt/tags/tag396.xml><?xml version="1.0" encoding="utf-8"?>
<p:tagLst xmlns:a="http://schemas.openxmlformats.org/drawingml/2006/main" xmlns:r="http://schemas.openxmlformats.org/officeDocument/2006/relationships" xmlns:p="http://schemas.openxmlformats.org/presentationml/2006/main">
  <p:tag name="NUM" val="3"/>
</p:tagLst>
</file>

<file path=ppt/tags/tag397.xml><?xml version="1.0" encoding="utf-8"?>
<p:tagLst xmlns:a="http://schemas.openxmlformats.org/drawingml/2006/main" xmlns:r="http://schemas.openxmlformats.org/officeDocument/2006/relationships" xmlns:p="http://schemas.openxmlformats.org/presentationml/2006/main">
  <p:tag name="NUM" val="4"/>
</p:tagLst>
</file>

<file path=ppt/tags/tag398.xml><?xml version="1.0" encoding="utf-8"?>
<p:tagLst xmlns:a="http://schemas.openxmlformats.org/drawingml/2006/main" xmlns:r="http://schemas.openxmlformats.org/officeDocument/2006/relationships" xmlns:p="http://schemas.openxmlformats.org/presentationml/2006/main">
  <p:tag name="NUM" val="5"/>
</p:tagLst>
</file>

<file path=ppt/tags/tag39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00.xml><?xml version="1.0" encoding="utf-8"?>
<p:tagLst xmlns:a="http://schemas.openxmlformats.org/drawingml/2006/main" xmlns:r="http://schemas.openxmlformats.org/officeDocument/2006/relationships" xmlns:p="http://schemas.openxmlformats.org/presentationml/2006/main">
  <p:tag name="NUM" val="2"/>
</p:tagLst>
</file>

<file path=ppt/tags/tag401.xml><?xml version="1.0" encoding="utf-8"?>
<p:tagLst xmlns:a="http://schemas.openxmlformats.org/drawingml/2006/main" xmlns:r="http://schemas.openxmlformats.org/officeDocument/2006/relationships" xmlns:p="http://schemas.openxmlformats.org/presentationml/2006/main">
  <p:tag name="NUM" val="3"/>
</p:tagLst>
</file>

<file path=ppt/tags/tag402.xml><?xml version="1.0" encoding="utf-8"?>
<p:tagLst xmlns:a="http://schemas.openxmlformats.org/drawingml/2006/main" xmlns:r="http://schemas.openxmlformats.org/officeDocument/2006/relationships" xmlns:p="http://schemas.openxmlformats.org/presentationml/2006/main">
  <p:tag name="NUM" val="4"/>
</p:tagLst>
</file>

<file path=ppt/tags/tag403.xml><?xml version="1.0" encoding="utf-8"?>
<p:tagLst xmlns:a="http://schemas.openxmlformats.org/drawingml/2006/main" xmlns:r="http://schemas.openxmlformats.org/officeDocument/2006/relationships" xmlns:p="http://schemas.openxmlformats.org/presentationml/2006/main">
  <p:tag name="NUM" val="1"/>
</p:tagLst>
</file>

<file path=ppt/tags/tag404.xml><?xml version="1.0" encoding="utf-8"?>
<p:tagLst xmlns:a="http://schemas.openxmlformats.org/drawingml/2006/main" xmlns:r="http://schemas.openxmlformats.org/officeDocument/2006/relationships" xmlns:p="http://schemas.openxmlformats.org/presentationml/2006/main">
  <p:tag name="NUM" val="2"/>
</p:tagLst>
</file>

<file path=ppt/tags/tag405.xml><?xml version="1.0" encoding="utf-8"?>
<p:tagLst xmlns:a="http://schemas.openxmlformats.org/drawingml/2006/main" xmlns:r="http://schemas.openxmlformats.org/officeDocument/2006/relationships" xmlns:p="http://schemas.openxmlformats.org/presentationml/2006/main">
  <p:tag name="NUM" val="3"/>
</p:tagLst>
</file>

<file path=ppt/tags/tag406.xml><?xml version="1.0" encoding="utf-8"?>
<p:tagLst xmlns:a="http://schemas.openxmlformats.org/drawingml/2006/main" xmlns:r="http://schemas.openxmlformats.org/officeDocument/2006/relationships" xmlns:p="http://schemas.openxmlformats.org/presentationml/2006/main">
  <p:tag name="NUM" val="1"/>
</p:tagLst>
</file>

<file path=ppt/tags/tag407.xml><?xml version="1.0" encoding="utf-8"?>
<p:tagLst xmlns:a="http://schemas.openxmlformats.org/drawingml/2006/main" xmlns:r="http://schemas.openxmlformats.org/officeDocument/2006/relationships" xmlns:p="http://schemas.openxmlformats.org/presentationml/2006/main">
  <p:tag name="NUM" val="2"/>
</p:tagLst>
</file>

<file path=ppt/tags/tag408.xml><?xml version="1.0" encoding="utf-8"?>
<p:tagLst xmlns:a="http://schemas.openxmlformats.org/drawingml/2006/main" xmlns:r="http://schemas.openxmlformats.org/officeDocument/2006/relationships" xmlns:p="http://schemas.openxmlformats.org/presentationml/2006/main">
  <p:tag name="NUM" val="3"/>
</p:tagLst>
</file>

<file path=ppt/tags/tag409.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10.xml><?xml version="1.0" encoding="utf-8"?>
<p:tagLst xmlns:a="http://schemas.openxmlformats.org/drawingml/2006/main" xmlns:r="http://schemas.openxmlformats.org/officeDocument/2006/relationships" xmlns:p="http://schemas.openxmlformats.org/presentationml/2006/main">
  <p:tag name="NUM" val="1"/>
</p:tagLst>
</file>

<file path=ppt/tags/tag411.xml><?xml version="1.0" encoding="utf-8"?>
<p:tagLst xmlns:a="http://schemas.openxmlformats.org/drawingml/2006/main" xmlns:r="http://schemas.openxmlformats.org/officeDocument/2006/relationships" xmlns:p="http://schemas.openxmlformats.org/presentationml/2006/main">
  <p:tag name="NUM" val="2"/>
</p:tagLst>
</file>

<file path=ppt/tags/tag412.xml><?xml version="1.0" encoding="utf-8"?>
<p:tagLst xmlns:a="http://schemas.openxmlformats.org/drawingml/2006/main" xmlns:r="http://schemas.openxmlformats.org/officeDocument/2006/relationships" xmlns:p="http://schemas.openxmlformats.org/presentationml/2006/main">
  <p:tag name="NUM" val="3"/>
</p:tagLst>
</file>

<file path=ppt/tags/tag413.xml><?xml version="1.0" encoding="utf-8"?>
<p:tagLst xmlns:a="http://schemas.openxmlformats.org/drawingml/2006/main" xmlns:r="http://schemas.openxmlformats.org/officeDocument/2006/relationships" xmlns:p="http://schemas.openxmlformats.org/presentationml/2006/main">
  <p:tag name="NUM" val="1"/>
</p:tagLst>
</file>

<file path=ppt/tags/tag414.xml><?xml version="1.0" encoding="utf-8"?>
<p:tagLst xmlns:a="http://schemas.openxmlformats.org/drawingml/2006/main" xmlns:r="http://schemas.openxmlformats.org/officeDocument/2006/relationships" xmlns:p="http://schemas.openxmlformats.org/presentationml/2006/main">
  <p:tag name="NUM" val="2"/>
</p:tagLst>
</file>

<file path=ppt/tags/tag415.xml><?xml version="1.0" encoding="utf-8"?>
<p:tagLst xmlns:a="http://schemas.openxmlformats.org/drawingml/2006/main" xmlns:r="http://schemas.openxmlformats.org/officeDocument/2006/relationships" xmlns:p="http://schemas.openxmlformats.org/presentationml/2006/main">
  <p:tag name="NUM" val="3"/>
</p:tagLst>
</file>

<file path=ppt/tags/tag416.xml><?xml version="1.0" encoding="utf-8"?>
<p:tagLst xmlns:a="http://schemas.openxmlformats.org/drawingml/2006/main" xmlns:r="http://schemas.openxmlformats.org/officeDocument/2006/relationships" xmlns:p="http://schemas.openxmlformats.org/presentationml/2006/main">
  <p:tag name="NUM" val="1"/>
</p:tagLst>
</file>

<file path=ppt/tags/tag417.xml><?xml version="1.0" encoding="utf-8"?>
<p:tagLst xmlns:a="http://schemas.openxmlformats.org/drawingml/2006/main" xmlns:r="http://schemas.openxmlformats.org/officeDocument/2006/relationships" xmlns:p="http://schemas.openxmlformats.org/presentationml/2006/main">
  <p:tag name="NUM" val="2"/>
</p:tagLst>
</file>

<file path=ppt/tags/tag418.xml><?xml version="1.0" encoding="utf-8"?>
<p:tagLst xmlns:a="http://schemas.openxmlformats.org/drawingml/2006/main" xmlns:r="http://schemas.openxmlformats.org/officeDocument/2006/relationships" xmlns:p="http://schemas.openxmlformats.org/presentationml/2006/main">
  <p:tag name="NUM" val="3"/>
</p:tagLst>
</file>

<file path=ppt/tags/tag419.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20.xml><?xml version="1.0" encoding="utf-8"?>
<p:tagLst xmlns:a="http://schemas.openxmlformats.org/drawingml/2006/main" xmlns:r="http://schemas.openxmlformats.org/officeDocument/2006/relationships" xmlns:p="http://schemas.openxmlformats.org/presentationml/2006/main">
  <p:tag name="NUM" val="5"/>
</p:tagLst>
</file>

<file path=ppt/tags/tag421.xml><?xml version="1.0" encoding="utf-8"?>
<p:tagLst xmlns:a="http://schemas.openxmlformats.org/drawingml/2006/main" xmlns:r="http://schemas.openxmlformats.org/officeDocument/2006/relationships" xmlns:p="http://schemas.openxmlformats.org/presentationml/2006/main">
  <p:tag name="NUM" val="6"/>
</p:tagLst>
</file>

<file path=ppt/tags/tag422.xml><?xml version="1.0" encoding="utf-8"?>
<p:tagLst xmlns:a="http://schemas.openxmlformats.org/drawingml/2006/main" xmlns:r="http://schemas.openxmlformats.org/officeDocument/2006/relationships" xmlns:p="http://schemas.openxmlformats.org/presentationml/2006/main">
  <p:tag name="NUM" val="7"/>
</p:tagLst>
</file>

<file path=ppt/tags/tag423.xml><?xml version="1.0" encoding="utf-8"?>
<p:tagLst xmlns:a="http://schemas.openxmlformats.org/drawingml/2006/main" xmlns:r="http://schemas.openxmlformats.org/officeDocument/2006/relationships" xmlns:p="http://schemas.openxmlformats.org/presentationml/2006/main">
  <p:tag name="NUM" val="8"/>
</p:tagLst>
</file>

<file path=ppt/tags/tag424.xml><?xml version="1.0" encoding="utf-8"?>
<p:tagLst xmlns:a="http://schemas.openxmlformats.org/drawingml/2006/main" xmlns:r="http://schemas.openxmlformats.org/officeDocument/2006/relationships" xmlns:p="http://schemas.openxmlformats.org/presentationml/2006/main">
  <p:tag name="NUM" val="9"/>
</p:tagLst>
</file>

<file path=ppt/tags/tag425.xml><?xml version="1.0" encoding="utf-8"?>
<p:tagLst xmlns:a="http://schemas.openxmlformats.org/drawingml/2006/main" xmlns:r="http://schemas.openxmlformats.org/officeDocument/2006/relationships" xmlns:p="http://schemas.openxmlformats.org/presentationml/2006/main">
  <p:tag name="NUM" val="1"/>
</p:tagLst>
</file>

<file path=ppt/tags/tag426.xml><?xml version="1.0" encoding="utf-8"?>
<p:tagLst xmlns:a="http://schemas.openxmlformats.org/drawingml/2006/main" xmlns:r="http://schemas.openxmlformats.org/officeDocument/2006/relationships" xmlns:p="http://schemas.openxmlformats.org/presentationml/2006/main">
  <p:tag name="NUM" val="2"/>
</p:tagLst>
</file>

<file path=ppt/tags/tag427.xml><?xml version="1.0" encoding="utf-8"?>
<p:tagLst xmlns:a="http://schemas.openxmlformats.org/drawingml/2006/main" xmlns:r="http://schemas.openxmlformats.org/officeDocument/2006/relationships" xmlns:p="http://schemas.openxmlformats.org/presentationml/2006/main">
  <p:tag name="NUM" val="3"/>
</p:tagLst>
</file>

<file path=ppt/tags/tag428.xml><?xml version="1.0" encoding="utf-8"?>
<p:tagLst xmlns:a="http://schemas.openxmlformats.org/drawingml/2006/main" xmlns:r="http://schemas.openxmlformats.org/officeDocument/2006/relationships" xmlns:p="http://schemas.openxmlformats.org/presentationml/2006/main">
  <p:tag name="NUM" val="1"/>
</p:tagLst>
</file>

<file path=ppt/tags/tag429.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30.xml><?xml version="1.0" encoding="utf-8"?>
<p:tagLst xmlns:a="http://schemas.openxmlformats.org/drawingml/2006/main" xmlns:r="http://schemas.openxmlformats.org/officeDocument/2006/relationships" xmlns:p="http://schemas.openxmlformats.org/presentationml/2006/main">
  <p:tag name="NUM" val="3"/>
</p:tagLst>
</file>

<file path=ppt/tags/tag431.xml><?xml version="1.0" encoding="utf-8"?>
<p:tagLst xmlns:a="http://schemas.openxmlformats.org/drawingml/2006/main" xmlns:r="http://schemas.openxmlformats.org/officeDocument/2006/relationships" xmlns:p="http://schemas.openxmlformats.org/presentationml/2006/main">
  <p:tag name="NUM" val="1"/>
</p:tagLst>
</file>

<file path=ppt/tags/tag432.xml><?xml version="1.0" encoding="utf-8"?>
<p:tagLst xmlns:a="http://schemas.openxmlformats.org/drawingml/2006/main" xmlns:r="http://schemas.openxmlformats.org/officeDocument/2006/relationships" xmlns:p="http://schemas.openxmlformats.org/presentationml/2006/main">
  <p:tag name="NUM" val="2"/>
</p:tagLst>
</file>

<file path=ppt/tags/tag43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6D2E7048FD6B4FA718B8831882E11D" ma:contentTypeVersion="15" ma:contentTypeDescription="Crée un document." ma:contentTypeScope="" ma:versionID="ab0445f964ed7263c35ecb6bafb3fd85">
  <xsd:schema xmlns:xsd="http://www.w3.org/2001/XMLSchema" xmlns:xs="http://www.w3.org/2001/XMLSchema" xmlns:p="http://schemas.microsoft.com/office/2006/metadata/properties" xmlns:ns2="92099dad-970d-4154-8668-22c61574bd79" xmlns:ns3="da434772-a757-4faa-89cb-9778c647cd0b" targetNamespace="http://schemas.microsoft.com/office/2006/metadata/properties" ma:root="true" ma:fieldsID="40b88bca2355e5a277ed2655f8a94c3b" ns2:_="" ns3:_="">
    <xsd:import namespace="92099dad-970d-4154-8668-22c61574bd79"/>
    <xsd:import namespace="da434772-a757-4faa-89cb-9778c647cd0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099dad-970d-4154-8668-22c61574b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fb88a225-9c98-427a-a9ee-5e5e9154ba4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34772-a757-4faa-89cb-9778c647cd0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640807-7806-439a-8055-d689418047cd}" ma:internalName="TaxCatchAll" ma:showField="CatchAllData" ma:web="da434772-a757-4faa-89cb-9778c647cd0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099dad-970d-4154-8668-22c61574bd79">
      <Terms xmlns="http://schemas.microsoft.com/office/infopath/2007/PartnerControls"/>
    </lcf76f155ced4ddcb4097134ff3c332f>
    <TaxCatchAll xmlns="da434772-a757-4faa-89cb-9778c647cd0b" xsi:nil="true"/>
  </documentManagement>
</p:properties>
</file>

<file path=customXml/itemProps1.xml><?xml version="1.0" encoding="utf-8"?>
<ds:datastoreItem xmlns:ds="http://schemas.openxmlformats.org/officeDocument/2006/customXml" ds:itemID="{2535B228-24F3-4BCB-949C-10DB85F32700}"/>
</file>

<file path=customXml/itemProps2.xml><?xml version="1.0" encoding="utf-8"?>
<ds:datastoreItem xmlns:ds="http://schemas.openxmlformats.org/officeDocument/2006/customXml" ds:itemID="{96C441CF-DAEB-4761-9849-D8ECD14BD25E}"/>
</file>

<file path=customXml/itemProps3.xml><?xml version="1.0" encoding="utf-8"?>
<ds:datastoreItem xmlns:ds="http://schemas.openxmlformats.org/officeDocument/2006/customXml" ds:itemID="{6DB713E9-E085-47C1-BB93-0F2758FF1C62}"/>
</file>

<file path=docProps/app.xml><?xml version="1.0" encoding="utf-8"?>
<Properties xmlns="http://schemas.openxmlformats.org/officeDocument/2006/extended-properties" xmlns:vt="http://schemas.openxmlformats.org/officeDocument/2006/docPropsVTypes">
  <TotalTime>3028</TotalTime>
  <Words>11754</Words>
  <Application>Microsoft Office PowerPoint</Application>
  <PresentationFormat>Grand écran</PresentationFormat>
  <Paragraphs>647</Paragraphs>
  <Slides>107</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107</vt:i4>
      </vt:variant>
    </vt:vector>
  </HeadingPairs>
  <TitlesOfParts>
    <vt:vector size="120" baseType="lpstr">
      <vt:lpstr>Abadi</vt:lpstr>
      <vt:lpstr>Aptos</vt:lpstr>
      <vt:lpstr>Arial</vt:lpstr>
      <vt:lpstr>Baskerville Old Face</vt:lpstr>
      <vt:lpstr>Calibri</vt:lpstr>
      <vt:lpstr>Calibri Light</vt:lpstr>
      <vt:lpstr>Courier New</vt:lpstr>
      <vt:lpstr>Felix Titling</vt:lpstr>
      <vt:lpstr>Goudy Old Style</vt:lpstr>
      <vt:lpstr>Segoe UI</vt:lpstr>
      <vt:lpstr>Symbol</vt:lpstr>
      <vt:lpstr>Wingdings</vt:lpstr>
      <vt:lpstr>ArchwayVTI</vt:lpstr>
      <vt:lpstr>Projet de recherche: Exploiter la littérature pour la jeunesse autrement avec les enfants de 3-5 ans en services de garde éducatifs à l’enfance.  </vt:lpstr>
      <vt:lpstr>La recherche-action collaborative</vt:lpstr>
      <vt:lpstr>Définition</vt:lpstr>
      <vt:lpstr>Présentation des chercheures</vt:lpstr>
      <vt:lpstr>Présentation des groupes d’enfants qui ont bénéficié de la recherche</vt:lpstr>
      <vt:lpstr>Présentation des autres enfants qui ont bénéficié de la recherche</vt:lpstr>
      <vt:lpstr>L’hypothèse de la recherche</vt:lpstr>
      <vt:lpstr>Les objectifs de la recherche</vt:lpstr>
      <vt:lpstr>La description du projet</vt:lpstr>
      <vt:lpstr>La description du projet</vt:lpstr>
      <vt:lpstr>La description du projet</vt:lpstr>
      <vt:lpstr>Les données</vt:lpstr>
      <vt:lpstr>Analyse thématique</vt:lpstr>
      <vt:lpstr>Présentation des résultats et discussions</vt:lpstr>
      <vt:lpstr>L’ impact de l’aménagement sur l’intérêt des enfants</vt:lpstr>
      <vt:lpstr>Statistiques descriptives</vt:lpstr>
      <vt:lpstr>Les comportements nouveaux des enfants vis-à-vis d’un nouvel aménagement</vt:lpstr>
      <vt:lpstr>Citations</vt:lpstr>
      <vt:lpstr>Citations</vt:lpstr>
      <vt:lpstr>Statistiques descriptives</vt:lpstr>
      <vt:lpstr>l’utilisation du coin lecture</vt:lpstr>
      <vt:lpstr>l’utilisation du coin lecture</vt:lpstr>
      <vt:lpstr>L’apport d’une sÉlection de qualité</vt:lpstr>
      <vt:lpstr>Statistiques descriptives</vt:lpstr>
      <vt:lpstr>Les types de livres dans les bibliothèques</vt:lpstr>
      <vt:lpstr>Les types de livres dans les bibliothèques</vt:lpstr>
      <vt:lpstr>Statistiques descriptives</vt:lpstr>
      <vt:lpstr>Les types de livres loués à la bibliothèque</vt:lpstr>
      <vt:lpstr>Statistiques descriptives</vt:lpstr>
      <vt:lpstr>Les lieux d’achat des livres</vt:lpstr>
      <vt:lpstr>Statistiques descriptives</vt:lpstr>
      <vt:lpstr>la sélection du choix des livres </vt:lpstr>
      <vt:lpstr>la sélection du choix des livres </vt:lpstr>
      <vt:lpstr>le choix des livres et l’intérêt des enfants</vt:lpstr>
      <vt:lpstr>Statistiques descriptives</vt:lpstr>
      <vt:lpstr>la présentation de livres qui représentent la diversité</vt:lpstr>
      <vt:lpstr>La presentation du livre par le personnel éducateur</vt:lpstr>
      <vt:lpstr>Les impacts de la présentation du livre par l’adulte</vt:lpstr>
      <vt:lpstr>Statistiques descriptives</vt:lpstr>
      <vt:lpstr>Les statistiques reliées à l’utilisation d’un réseau littéraire</vt:lpstr>
      <vt:lpstr>Les statistiques reliées à l’utilisation d’un réseau littéraire</vt:lpstr>
      <vt:lpstr>Le réinvestissement du livre</vt:lpstr>
      <vt:lpstr>Statistiques descriptives</vt:lpstr>
      <vt:lpstr>Les impacts des activités de réinvestissement</vt:lpstr>
      <vt:lpstr>L’utilisation des marionnettes, toutous, objets, marottes, etc.  </vt:lpstr>
      <vt:lpstr>Statistiques descriptives</vt:lpstr>
      <vt:lpstr>l’impact de l’utilisation des objets dans les animations</vt:lpstr>
      <vt:lpstr>Statistiques descriptives</vt:lpstr>
      <vt:lpstr>le nombre d’objets utilisés par les participantes</vt:lpstr>
      <vt:lpstr>Statistiques descriptives</vt:lpstr>
      <vt:lpstr>Les impacts de l’utilisation d’objets</vt:lpstr>
      <vt:lpstr>Les impacts de l’utilisation d’objets</vt:lpstr>
      <vt:lpstr>Statistiques descriptives</vt:lpstr>
      <vt:lpstr>l’impact de l’utilisation de la marionnette pour introduire l’histoire</vt:lpstr>
      <vt:lpstr>Statistiques descriptives</vt:lpstr>
      <vt:lpstr>Les pratiques d’animation avec des objets</vt:lpstr>
      <vt:lpstr>Exploiter la littérature et le livre partout en tout temps</vt:lpstr>
      <vt:lpstr>Statistiques descriptives</vt:lpstr>
      <vt:lpstr>Les impacts sur le groupe de l’utilisation de la littérature partout en tout temps</vt:lpstr>
      <vt:lpstr>Les impacts sur le groupe de l’utilisation de la littérature partout en tout temps</vt:lpstr>
      <vt:lpstr>Les répercussions de l’exploitation du livre partout en tout temps</vt:lpstr>
      <vt:lpstr>Statistiques descriptives</vt:lpstr>
      <vt:lpstr>l’exploitation du livre partout en tout temps </vt:lpstr>
      <vt:lpstr>l’exploitation du livre partout en tout temps </vt:lpstr>
      <vt:lpstr>Statistiques descriptives</vt:lpstr>
      <vt:lpstr>Les impacts sur la pratique de l’utilisation du livre partout en tout temps.</vt:lpstr>
      <vt:lpstr>Citations de l’expérience de l’exploitation du livre à l’extérieur.</vt:lpstr>
      <vt:lpstr>Citations de l’expérience de l’exploitation du livre dans tous les coins de jeu</vt:lpstr>
      <vt:lpstr>Citations de l’expérience de l’exploitation du livre dans tous les coins de jeu</vt:lpstr>
      <vt:lpstr>Citations de l’expérience de l’exploitation du livre dans les divers moments de vie</vt:lpstr>
      <vt:lpstr>Les besoins des enfants et le livre</vt:lpstr>
      <vt:lpstr>Statistiques descriptives</vt:lpstr>
      <vt:lpstr>la prise en compte du soutien des besoins des enfants  </vt:lpstr>
      <vt:lpstr>la prise en compte du soutien des besoins des enfants </vt:lpstr>
      <vt:lpstr>Les nouvelles habiletés en littératie des enfants</vt:lpstr>
      <vt:lpstr>Les nouvelles habiletés</vt:lpstr>
      <vt:lpstr>Citations sur Les nouvelles habiletés en littératie des enfants</vt:lpstr>
      <vt:lpstr>Les premiers pas en philosophie</vt:lpstr>
      <vt:lpstr>Les habiletés professionnelles et le sentiment de compétence</vt:lpstr>
      <vt:lpstr>Les Nouvelles habiletés professionnelles et la découverte des livres</vt:lpstr>
      <vt:lpstr>Les nouvelles habiletés professionnelles et la découverte de diverses façons de lire aux enfants</vt:lpstr>
      <vt:lpstr>Les Nouvelles habiletés professionnelles et la découverte des livres</vt:lpstr>
      <vt:lpstr>Les impacts inattendus Les parents</vt:lpstr>
      <vt:lpstr>Les impacts sur les parents</vt:lpstr>
      <vt:lpstr>Les  impacts inattendus dans les milieux de travail</vt:lpstr>
      <vt:lpstr>Les aspects positifs dans les milieux de travail</vt:lpstr>
      <vt:lpstr>Les impacts inattendus sur le jeu symbolique des enfants</vt:lpstr>
      <vt:lpstr>Statistiques descriptives</vt:lpstr>
      <vt:lpstr>l’impact des quatre composantes de l’histoire sur les enfants</vt:lpstr>
      <vt:lpstr>l’impact positif sur les pratiques des quatre composantes de l’histoire</vt:lpstr>
      <vt:lpstr>l’influence de l’histoire orale sur le jeu symbolique des enfants</vt:lpstr>
      <vt:lpstr>Propos des participantes pour appuyer la théorie Vygotskienne du jeu symbolique</vt:lpstr>
      <vt:lpstr>Les impacts inattendus sur les enfants ayant des besoins particuliers</vt:lpstr>
      <vt:lpstr>Statistiques descriptives</vt:lpstr>
      <vt:lpstr>Les impacts sur les enfants à besoins particuliers.</vt:lpstr>
      <vt:lpstr>Les propos des participantes sur les enfants à besoins particuliers.</vt:lpstr>
      <vt:lpstr>Les nouvelles connaissances sur la littérature pour la jeunesse</vt:lpstr>
      <vt:lpstr>L’impact de la formation continue</vt:lpstr>
      <vt:lpstr>L’impact de la formation continue</vt:lpstr>
      <vt:lpstr>Données intéressantes en lien avec les remplacements dans le groupe   </vt:lpstr>
      <vt:lpstr>Données intéressantes en lien avec les remplacements dans le groupe</vt:lpstr>
      <vt:lpstr>Les conclusions</vt:lpstr>
      <vt:lpstr>Les conclusions</vt:lpstr>
      <vt:lpstr>Les conclusions</vt:lpstr>
      <vt:lpstr>Les conclusions</vt:lpstr>
      <vt:lpstr>Les limites rencontrées</vt:lpstr>
      <vt:lpstr>Nos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Lapointe</dc:creator>
  <cp:lastModifiedBy>Sophie Lapointe</cp:lastModifiedBy>
  <cp:revision>151</cp:revision>
  <dcterms:created xsi:type="dcterms:W3CDTF">2024-05-21T13:11:26Z</dcterms:created>
  <dcterms:modified xsi:type="dcterms:W3CDTF">2024-06-11T13:09:11Z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0x010100B66D2E7048FD6B4FA718B8831882E11D</vt:lpwstr>
  </property>
</Properties>
</file>